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16" r:id="rId1"/>
  </p:sldMasterIdLst>
  <p:notesMasterIdLst>
    <p:notesMasterId r:id="rId29"/>
  </p:notesMasterIdLst>
  <p:sldIdLst>
    <p:sldId id="256" r:id="rId2"/>
    <p:sldId id="378" r:id="rId3"/>
    <p:sldId id="382" r:id="rId4"/>
    <p:sldId id="939" r:id="rId5"/>
    <p:sldId id="940" r:id="rId6"/>
    <p:sldId id="941" r:id="rId7"/>
    <p:sldId id="942" r:id="rId8"/>
    <p:sldId id="954" r:id="rId9"/>
    <p:sldId id="943" r:id="rId10"/>
    <p:sldId id="944" r:id="rId11"/>
    <p:sldId id="945" r:id="rId12"/>
    <p:sldId id="956" r:id="rId13"/>
    <p:sldId id="946" r:id="rId14"/>
    <p:sldId id="957" r:id="rId15"/>
    <p:sldId id="947" r:id="rId16"/>
    <p:sldId id="962" r:id="rId17"/>
    <p:sldId id="963" r:id="rId18"/>
    <p:sldId id="958" r:id="rId19"/>
    <p:sldId id="948" r:id="rId20"/>
    <p:sldId id="959" r:id="rId21"/>
    <p:sldId id="960" r:id="rId22"/>
    <p:sldId id="949" r:id="rId23"/>
    <p:sldId id="950" r:id="rId24"/>
    <p:sldId id="951" r:id="rId25"/>
    <p:sldId id="952" r:id="rId26"/>
    <p:sldId id="964" r:id="rId27"/>
    <p:sldId id="95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24D"/>
    <a:srgbClr val="EA544E"/>
    <a:srgbClr val="F10000"/>
    <a:srgbClr val="FF0000"/>
    <a:srgbClr val="FFCD2D"/>
    <a:srgbClr val="E88712"/>
    <a:srgbClr val="D9111F"/>
    <a:srgbClr val="E8F44E"/>
    <a:srgbClr val="28F868"/>
    <a:srgbClr val="A852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4" autoAdjust="0"/>
    <p:restoredTop sz="91815" autoAdjust="0"/>
  </p:normalViewPr>
  <p:slideViewPr>
    <p:cSldViewPr snapToGrid="0">
      <p:cViewPr varScale="1">
        <p:scale>
          <a:sx n="67" d="100"/>
          <a:sy n="67" d="100"/>
        </p:scale>
        <p:origin x="82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368D2D-B991-45D7-8C6B-D49985697139}" type="datetimeFigureOut">
              <a:rPr lang="tr-TR" smtClean="0"/>
              <a:pPr/>
              <a:t>20.10.2022</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A9841F-FDD6-49E7-A6C3-FCAC7C0E16B9}" type="slidenum">
              <a:rPr lang="tr-TR" smtClean="0"/>
              <a:pPr/>
              <a:t>‹#›</a:t>
            </a:fld>
            <a:endParaRPr lang="tr-TR"/>
          </a:p>
        </p:txBody>
      </p:sp>
    </p:spTree>
    <p:extLst>
      <p:ext uri="{BB962C8B-B14F-4D97-AF65-F5344CB8AC3E}">
        <p14:creationId xmlns:p14="http://schemas.microsoft.com/office/powerpoint/2010/main" val="2668909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b="1"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a:t>
            </a:fld>
            <a:endParaRPr lang="tr-TR" dirty="0"/>
          </a:p>
        </p:txBody>
      </p:sp>
    </p:spTree>
    <p:extLst>
      <p:ext uri="{BB962C8B-B14F-4D97-AF65-F5344CB8AC3E}">
        <p14:creationId xmlns:p14="http://schemas.microsoft.com/office/powerpoint/2010/main" val="3682344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3</a:t>
            </a:fld>
            <a:endParaRPr lang="tr-TR"/>
          </a:p>
        </p:txBody>
      </p:sp>
    </p:spTree>
    <p:extLst>
      <p:ext uri="{BB962C8B-B14F-4D97-AF65-F5344CB8AC3E}">
        <p14:creationId xmlns:p14="http://schemas.microsoft.com/office/powerpoint/2010/main" val="211991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22</a:t>
            </a:fld>
            <a:endParaRPr lang="tr-TR"/>
          </a:p>
        </p:txBody>
      </p:sp>
    </p:spTree>
    <p:extLst>
      <p:ext uri="{BB962C8B-B14F-4D97-AF65-F5344CB8AC3E}">
        <p14:creationId xmlns:p14="http://schemas.microsoft.com/office/powerpoint/2010/main" val="1062998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23</a:t>
            </a:fld>
            <a:endParaRPr lang="tr-TR"/>
          </a:p>
        </p:txBody>
      </p:sp>
    </p:spTree>
    <p:extLst>
      <p:ext uri="{BB962C8B-B14F-4D97-AF65-F5344CB8AC3E}">
        <p14:creationId xmlns:p14="http://schemas.microsoft.com/office/powerpoint/2010/main" val="2744905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24</a:t>
            </a:fld>
            <a:endParaRPr lang="tr-TR"/>
          </a:p>
        </p:txBody>
      </p:sp>
    </p:spTree>
    <p:extLst>
      <p:ext uri="{BB962C8B-B14F-4D97-AF65-F5344CB8AC3E}">
        <p14:creationId xmlns:p14="http://schemas.microsoft.com/office/powerpoint/2010/main" val="2961300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25</a:t>
            </a:fld>
            <a:endParaRPr lang="tr-TR"/>
          </a:p>
        </p:txBody>
      </p:sp>
    </p:spTree>
    <p:extLst>
      <p:ext uri="{BB962C8B-B14F-4D97-AF65-F5344CB8AC3E}">
        <p14:creationId xmlns:p14="http://schemas.microsoft.com/office/powerpoint/2010/main" val="1536147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26</a:t>
            </a:fld>
            <a:endParaRPr lang="tr-TR"/>
          </a:p>
        </p:txBody>
      </p:sp>
    </p:spTree>
    <p:extLst>
      <p:ext uri="{BB962C8B-B14F-4D97-AF65-F5344CB8AC3E}">
        <p14:creationId xmlns:p14="http://schemas.microsoft.com/office/powerpoint/2010/main" val="1981455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27</a:t>
            </a:fld>
            <a:endParaRPr lang="tr-TR"/>
          </a:p>
        </p:txBody>
      </p:sp>
    </p:spTree>
    <p:extLst>
      <p:ext uri="{BB962C8B-B14F-4D97-AF65-F5344CB8AC3E}">
        <p14:creationId xmlns:p14="http://schemas.microsoft.com/office/powerpoint/2010/main" val="3748551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B9296BF-422C-491E-A28C-0B628AC251BB}"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3106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F1189ED5-F6A8-4F4A-B9E2-50A1CCB5149B}"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6579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13FB96-5AB3-45FF-A3CD-BB28BE4EA170}"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82677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89B9E05-789C-4B67-B686-68586D7BFA44}"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6729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BA54D38-E795-46B0-B256-77652DE2C849}"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92577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ABF093-D39E-4531-9810-9EB37C1E3B7A}"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2911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950970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500947-FB6B-474D-92E9-E40B9629B85F}"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089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96F8E9-DCA1-4D4E-8FA1-36AC72B03A68}"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2854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EC03596-3635-48C5-93CB-15AFC27CABD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2567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4437FCC-BCFC-42C4-AF80-4E587B958477}"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146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CE52EE5-2849-4C33-BCB6-68B8C9F09312}" type="datetime1">
              <a:rPr lang="en-US" smtClean="0"/>
              <a:pPr/>
              <a:t>10/20/2022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021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559DD58-6758-46EC-B3EA-50B1023C7100}" type="datetime1">
              <a:rPr lang="en-US" smtClean="0"/>
              <a:pPr/>
              <a:t>10/20/2022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83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75C94-B0BC-4F83-9207-6CA716C5711D}" type="datetime1">
              <a:rPr lang="en-US" smtClean="0"/>
              <a:pPr/>
              <a:t>10/20/2022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226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C3DE4BE-8303-499F-BBA3-E66A8E921353}"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036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6854ABC-6CA5-4F88-AA3D-2EA34B7F9D9A}"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7937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08EE45-5934-4E97-BF6C-A03A29703046}" type="datetime1">
              <a:rPr lang="en-US" smtClean="0"/>
              <a:pPr/>
              <a:t>10/20/2022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2829783"/>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1133" y="2631884"/>
            <a:ext cx="8915399" cy="2262781"/>
          </a:xfrm>
        </p:spPr>
        <p:txBody>
          <a:bodyPr>
            <a:normAutofit fontScale="90000"/>
          </a:bodyPr>
          <a:lstStyle/>
          <a:p>
            <a:pPr algn="ctr"/>
            <a:br>
              <a:rPr lang="tr-TR" sz="4000" b="1" dirty="0">
                <a:solidFill>
                  <a:srgbClr val="FF0000"/>
                </a:solidFill>
                <a:latin typeface="Trebuchet MS Bold"/>
              </a:rPr>
            </a:br>
            <a:br>
              <a:rPr lang="tr-TR" sz="4000" b="1" dirty="0">
                <a:solidFill>
                  <a:srgbClr val="FF0000"/>
                </a:solidFill>
                <a:latin typeface="Trebuchet MS Bold"/>
              </a:rPr>
            </a:br>
            <a:br>
              <a:rPr lang="tr-TR" sz="4000" b="1" dirty="0">
                <a:solidFill>
                  <a:srgbClr val="FF0000"/>
                </a:solidFill>
                <a:latin typeface="Trebuchet MS Bold"/>
              </a:rPr>
            </a:br>
            <a:br>
              <a:rPr lang="tr-TR" sz="4000" b="1" dirty="0">
                <a:solidFill>
                  <a:srgbClr val="FF0000"/>
                </a:solidFill>
                <a:latin typeface="Trebuchet MS Bold"/>
              </a:rPr>
            </a:br>
            <a:r>
              <a:rPr lang="tr-TR" sz="4000" b="1" dirty="0">
                <a:solidFill>
                  <a:srgbClr val="FF0000"/>
                </a:solidFill>
                <a:latin typeface="Trebuchet MS Bold"/>
              </a:rPr>
              <a:t>TIBBİ CİHAZ REGÜLASYONU</a:t>
            </a:r>
            <a:br>
              <a:rPr lang="tr-TR" sz="4000" b="1" dirty="0">
                <a:solidFill>
                  <a:srgbClr val="FF0000"/>
                </a:solidFill>
                <a:latin typeface="Trebuchet MS Bold"/>
              </a:rPr>
            </a:br>
            <a:r>
              <a:rPr lang="tr-TR" sz="4000" b="1" dirty="0">
                <a:solidFill>
                  <a:srgbClr val="FF0000"/>
                </a:solidFill>
                <a:latin typeface="Trebuchet MS Bold"/>
              </a:rPr>
              <a:t> (2017/745/EC)</a:t>
            </a:r>
            <a:br>
              <a:rPr lang="tr-TR" sz="4000" b="1" dirty="0">
                <a:solidFill>
                  <a:srgbClr val="FF0000"/>
                </a:solidFill>
                <a:latin typeface="Trebuchet MS Bold"/>
              </a:rPr>
            </a:br>
            <a:br>
              <a:rPr lang="tr-TR" sz="4000" b="1" dirty="0">
                <a:solidFill>
                  <a:srgbClr val="FF0000"/>
                </a:solidFill>
                <a:latin typeface="Trebuchet MS Bold"/>
              </a:rPr>
            </a:br>
            <a:r>
              <a:rPr lang="en-US" sz="3600" b="1" dirty="0">
                <a:solidFill>
                  <a:srgbClr val="FF0000"/>
                </a:solidFill>
                <a:latin typeface="Trebuchet MS Bold"/>
              </a:rPr>
              <a:t>ANNEX </a:t>
            </a:r>
            <a:r>
              <a:rPr lang="tr-TR" sz="3600" b="1" dirty="0">
                <a:solidFill>
                  <a:srgbClr val="FF0000"/>
                </a:solidFill>
                <a:latin typeface="Trebuchet MS Bold"/>
              </a:rPr>
              <a:t>IX</a:t>
            </a:r>
            <a:r>
              <a:rPr lang="en-US" sz="3600" b="1" dirty="0">
                <a:solidFill>
                  <a:srgbClr val="FF0000"/>
                </a:solidFill>
                <a:latin typeface="Trebuchet MS Bold"/>
              </a:rPr>
              <a:t> – </a:t>
            </a:r>
            <a:r>
              <a:rPr lang="tr-TR" sz="3600" b="1" dirty="0">
                <a:solidFill>
                  <a:srgbClr val="FF0000"/>
                </a:solidFill>
                <a:latin typeface="Trebuchet MS Bold"/>
              </a:rPr>
              <a:t>KALİTE YÖNETİM SİSTEMİNE VE TEKNİK DOKÜMANTASYONUN DEĞERLENDİRİLMESİNE DAYALI UYGUNLUK DEĞERLENDİRMESİ</a:t>
            </a:r>
            <a:br>
              <a:rPr lang="en-US" sz="4000" b="1" dirty="0">
                <a:solidFill>
                  <a:srgbClr val="FF0000"/>
                </a:solidFill>
                <a:latin typeface="Trebuchet MS Bold"/>
              </a:rPr>
            </a:br>
            <a:endParaRPr lang="en-US" sz="4000" b="1" dirty="0">
              <a:solidFill>
                <a:srgbClr val="FF0000"/>
              </a:solidFill>
              <a:latin typeface="Trebuchet MS Bold"/>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
        <p:nvSpPr>
          <p:cNvPr id="6" name="Rectangle 2"/>
          <p:cNvSpPr>
            <a:spLocks noChangeArrowheads="1"/>
          </p:cNvSpPr>
          <p:nvPr/>
        </p:nvSpPr>
        <p:spPr bwMode="auto">
          <a:xfrm>
            <a:off x="531812" y="450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dirty="0"/>
          </a:p>
        </p:txBody>
      </p:sp>
      <p:pic>
        <p:nvPicPr>
          <p:cNvPr id="9"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695"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lt Başlık 2">
            <a:extLst>
              <a:ext uri="{FF2B5EF4-FFF2-40B4-BE49-F238E27FC236}">
                <a16:creationId xmlns:a16="http://schemas.microsoft.com/office/drawing/2014/main" id="{3B23A0C8-27B7-8574-A38B-33274F3643A9}"/>
              </a:ext>
            </a:extLst>
          </p:cNvPr>
          <p:cNvSpPr txBox="1">
            <a:spLocks/>
          </p:cNvSpPr>
          <p:nvPr/>
        </p:nvSpPr>
        <p:spPr>
          <a:xfrm>
            <a:off x="1501133" y="4987266"/>
            <a:ext cx="9177867" cy="96149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lgn="ctr">
              <a:buNone/>
            </a:pPr>
            <a:r>
              <a:rPr lang="tr-TR" dirty="0"/>
              <a:t>SERİAN DOMA</a:t>
            </a:r>
          </a:p>
          <a:p>
            <a:pPr marL="0" indent="0" algn="ctr">
              <a:buNone/>
            </a:pPr>
            <a:r>
              <a:rPr lang="tr-TR" dirty="0"/>
              <a:t>BİYOMEDİKAL MÜHENDİSİ, MSC.</a:t>
            </a:r>
          </a:p>
        </p:txBody>
      </p:sp>
    </p:spTree>
    <p:extLst>
      <p:ext uri="{BB962C8B-B14F-4D97-AF65-F5344CB8AC3E}">
        <p14:creationId xmlns:p14="http://schemas.microsoft.com/office/powerpoint/2010/main" val="1197231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3. </a:t>
            </a:r>
            <a:r>
              <a:rPr lang="tr-TR" spc="-15" dirty="0">
                <a:solidFill>
                  <a:srgbClr val="FF0000"/>
                </a:solidFill>
                <a:latin typeface="Calibri" panose="020F0502020204030204" pitchFamily="34" charset="0"/>
                <a:cs typeface="Calibri" panose="020F0502020204030204" pitchFamily="34" charset="0"/>
              </a:rPr>
              <a:t>Gözetim Değerlendirmesi</a:t>
            </a:r>
          </a:p>
          <a:p>
            <a:r>
              <a:rPr lang="tr-TR" sz="1600" spc="-15" dirty="0">
                <a:solidFill>
                  <a:srgbClr val="FF0000"/>
                </a:solidFill>
                <a:latin typeface="Calibri" panose="020F0502020204030204" pitchFamily="34" charset="0"/>
                <a:cs typeface="Calibri" panose="020F0502020204030204" pitchFamily="34" charset="0"/>
              </a:rPr>
              <a:t>Sınıf </a:t>
            </a:r>
            <a:r>
              <a:rPr lang="tr-TR" sz="1600" spc="-15" dirty="0" err="1">
                <a:solidFill>
                  <a:srgbClr val="FF0000"/>
                </a:solidFill>
                <a:latin typeface="Calibri" panose="020F0502020204030204" pitchFamily="34" charset="0"/>
                <a:cs typeface="Calibri" panose="020F0502020204030204" pitchFamily="34" charset="0"/>
              </a:rPr>
              <a:t>Iıa</a:t>
            </a:r>
            <a:r>
              <a:rPr lang="tr-TR" sz="1600" spc="-15" dirty="0">
                <a:solidFill>
                  <a:srgbClr val="FF0000"/>
                </a:solidFill>
                <a:latin typeface="Calibri" panose="020F0502020204030204" pitchFamily="34" charset="0"/>
                <a:cs typeface="Calibri" panose="020F0502020204030204" pitchFamily="34" charset="0"/>
              </a:rPr>
              <a:t> ve </a:t>
            </a:r>
            <a:r>
              <a:rPr lang="tr-TR" sz="1600" spc="-15" dirty="0" err="1">
                <a:solidFill>
                  <a:srgbClr val="FF0000"/>
                </a:solidFill>
                <a:latin typeface="Calibri" panose="020F0502020204030204" pitchFamily="34" charset="0"/>
                <a:cs typeface="Calibri" panose="020F0502020204030204" pitchFamily="34" charset="0"/>
              </a:rPr>
              <a:t>Iıb</a:t>
            </a:r>
            <a:r>
              <a:rPr lang="tr-TR" sz="1600" spc="-15" dirty="0">
                <a:solidFill>
                  <a:srgbClr val="FF0000"/>
                </a:solidFill>
                <a:latin typeface="Calibri" panose="020F0502020204030204" pitchFamily="34" charset="0"/>
                <a:cs typeface="Calibri" panose="020F0502020204030204" pitchFamily="34" charset="0"/>
              </a:rPr>
              <a:t> cihazların gözetim denetiminde </a:t>
            </a:r>
            <a:r>
              <a:rPr lang="tr-TR" sz="1600" dirty="0">
                <a:solidFill>
                  <a:srgbClr val="000000"/>
                </a:solidFill>
                <a:latin typeface="Calibri" panose="020F0502020204030204" pitchFamily="34" charset="0"/>
                <a:cs typeface="Calibri" panose="020F0502020204030204" pitchFamily="34" charset="0"/>
              </a:rPr>
              <a:t>OK tarafından </a:t>
            </a:r>
            <a:r>
              <a:rPr lang="tr-TR" sz="1600" dirty="0" err="1">
                <a:solidFill>
                  <a:srgbClr val="000000"/>
                </a:solidFill>
                <a:latin typeface="Calibri" panose="020F0502020204030204" pitchFamily="34" charset="0"/>
                <a:cs typeface="Calibri" panose="020F0502020204030204" pitchFamily="34" charset="0"/>
              </a:rPr>
              <a:t>dokümante</a:t>
            </a:r>
            <a:r>
              <a:rPr lang="tr-TR" sz="1600" dirty="0">
                <a:solidFill>
                  <a:srgbClr val="000000"/>
                </a:solidFill>
                <a:latin typeface="Calibri" panose="020F0502020204030204" pitchFamily="34" charset="0"/>
                <a:cs typeface="Calibri" panose="020F0502020204030204" pitchFamily="34" charset="0"/>
              </a:rPr>
              <a:t> edilen gerekçeye göre seçilen ilave temsili örneklere dayanarak, ilgili cihaz veya cihazlar için </a:t>
            </a:r>
            <a:r>
              <a:rPr lang="tr-TR" sz="1600" dirty="0">
                <a:solidFill>
                  <a:srgbClr val="FF0000"/>
                </a:solidFill>
                <a:latin typeface="Calibri" panose="020F0502020204030204" pitchFamily="34" charset="0"/>
                <a:cs typeface="Calibri" panose="020F0502020204030204" pitchFamily="34" charset="0"/>
              </a:rPr>
              <a:t>teknik dokümantasyonun değerlendirmesini </a:t>
            </a:r>
            <a:r>
              <a:rPr lang="tr-TR" sz="1600" dirty="0">
                <a:solidFill>
                  <a:srgbClr val="000000"/>
                </a:solidFill>
                <a:latin typeface="Calibri" panose="020F0502020204030204" pitchFamily="34" charset="0"/>
                <a:cs typeface="Calibri" panose="020F0502020204030204" pitchFamily="34" charset="0"/>
              </a:rPr>
              <a:t>de içerir. </a:t>
            </a:r>
          </a:p>
          <a:p>
            <a:r>
              <a:rPr lang="tr-TR" sz="1600" dirty="0">
                <a:solidFill>
                  <a:srgbClr val="000000"/>
                </a:solidFill>
                <a:latin typeface="Calibri" panose="020F0502020204030204" pitchFamily="34" charset="0"/>
                <a:cs typeface="Calibri" panose="020F0502020204030204" pitchFamily="34" charset="0"/>
              </a:rPr>
              <a:t>Sınıf III cihazlar söz konusu olduğunda gözetim değerlendirmesi; uygun olduğu hallerde, </a:t>
            </a:r>
            <a:r>
              <a:rPr lang="tr-TR" sz="1600" dirty="0">
                <a:solidFill>
                  <a:srgbClr val="FF0000"/>
                </a:solidFill>
                <a:latin typeface="Calibri" panose="020F0502020204030204" pitchFamily="34" charset="0"/>
                <a:cs typeface="Calibri" panose="020F0502020204030204" pitchFamily="34" charset="0"/>
              </a:rPr>
              <a:t>üretilen veya satın alınan parçaların ve/veya malzemelerin miktarlarının bitmiş cihazların miktarlarına karşılık geldiğinin kontrolü </a:t>
            </a:r>
            <a:r>
              <a:rPr lang="tr-TR" sz="1600" dirty="0">
                <a:solidFill>
                  <a:srgbClr val="000000"/>
                </a:solidFill>
                <a:latin typeface="Calibri" panose="020F0502020204030204" pitchFamily="34" charset="0"/>
                <a:cs typeface="Calibri" panose="020F0502020204030204" pitchFamily="34" charset="0"/>
              </a:rPr>
              <a:t>dahil olmak üzere, cihazın bütünlüğü için esas olan onaylanmış parçaların ve/veya malzemelerin testini de içerir. 	</a:t>
            </a:r>
          </a:p>
          <a:p>
            <a:r>
              <a:rPr lang="tr-TR" sz="1600" dirty="0">
                <a:solidFill>
                  <a:srgbClr val="000000"/>
                </a:solidFill>
                <a:latin typeface="Calibri" panose="020F0502020204030204" pitchFamily="34" charset="0"/>
                <a:cs typeface="Calibri" panose="020F0502020204030204" pitchFamily="34" charset="0"/>
              </a:rPr>
              <a:t>Genel bir kural olarak, </a:t>
            </a:r>
            <a:r>
              <a:rPr lang="tr-TR" sz="1600" dirty="0">
                <a:solidFill>
                  <a:srgbClr val="FF0000"/>
                </a:solidFill>
                <a:latin typeface="Calibri" panose="020F0502020204030204" pitchFamily="34" charset="0"/>
                <a:cs typeface="Calibri" panose="020F0502020204030204" pitchFamily="34" charset="0"/>
              </a:rPr>
              <a:t>bir baş denetçi art arda üç yıldan daha fazla aynı imalatçıyla ilgili denetimlere katılamaz.</a:t>
            </a:r>
          </a:p>
          <a:p>
            <a:r>
              <a:rPr lang="tr-TR" sz="1600" dirty="0">
                <a:solidFill>
                  <a:srgbClr val="000000"/>
                </a:solidFill>
                <a:latin typeface="Calibri" panose="020F0502020204030204" pitchFamily="34" charset="0"/>
                <a:cs typeface="Calibri" panose="020F0502020204030204" pitchFamily="34" charset="0"/>
              </a:rPr>
              <a:t>Onaylanmış kuruluş, üretilen cihazlardan veya piyasadan alınan numune ile teknik dokümantasyonda belirtilen </a:t>
            </a:r>
            <a:r>
              <a:rPr lang="tr-TR" sz="1600" dirty="0" err="1">
                <a:solidFill>
                  <a:srgbClr val="000000"/>
                </a:solidFill>
                <a:latin typeface="Calibri" panose="020F0502020204030204" pitchFamily="34" charset="0"/>
                <a:cs typeface="Calibri" panose="020F0502020204030204" pitchFamily="34" charset="0"/>
              </a:rPr>
              <a:t>spesifikasyonlar</a:t>
            </a:r>
            <a:r>
              <a:rPr lang="tr-TR" sz="1600" dirty="0">
                <a:solidFill>
                  <a:srgbClr val="000000"/>
                </a:solidFill>
                <a:latin typeface="Calibri" panose="020F0502020204030204" pitchFamily="34" charset="0"/>
                <a:cs typeface="Calibri" panose="020F0502020204030204" pitchFamily="34" charset="0"/>
              </a:rPr>
              <a:t> veya onaylanmış tasarım arasında bir </a:t>
            </a:r>
            <a:r>
              <a:rPr lang="tr-TR" sz="1600" dirty="0">
                <a:solidFill>
                  <a:srgbClr val="FF0000"/>
                </a:solidFill>
                <a:latin typeface="Calibri" panose="020F0502020204030204" pitchFamily="34" charset="0"/>
                <a:cs typeface="Calibri" panose="020F0502020204030204" pitchFamily="34" charset="0"/>
              </a:rPr>
              <a:t>farklılık bulursa</a:t>
            </a:r>
            <a:r>
              <a:rPr lang="tr-TR" sz="1600" dirty="0">
                <a:solidFill>
                  <a:srgbClr val="000000"/>
                </a:solidFill>
                <a:latin typeface="Calibri" panose="020F0502020204030204" pitchFamily="34" charset="0"/>
                <a:cs typeface="Calibri" panose="020F0502020204030204" pitchFamily="34" charset="0"/>
              </a:rPr>
              <a:t>, ilgili </a:t>
            </a:r>
            <a:r>
              <a:rPr lang="tr-TR" sz="1600" dirty="0">
                <a:solidFill>
                  <a:srgbClr val="FF0000"/>
                </a:solidFill>
                <a:latin typeface="Calibri" panose="020F0502020204030204" pitchFamily="34" charset="0"/>
                <a:cs typeface="Calibri" panose="020F0502020204030204" pitchFamily="34" charset="0"/>
              </a:rPr>
              <a:t>sertifikayı askıya alır veya geri çeker ya da sertifikaya kısıtlamalar getirir.</a:t>
            </a:r>
          </a:p>
          <a:p>
            <a:endParaRPr lang="tr-TR" sz="1600" spc="-15" dirty="0"/>
          </a:p>
          <a:p>
            <a:endParaRPr lang="en-GB" sz="1600"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7131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4. </a:t>
            </a:r>
            <a:r>
              <a:rPr lang="tr-TR" spc="-15" dirty="0">
                <a:solidFill>
                  <a:srgbClr val="FF0000"/>
                </a:solidFill>
                <a:latin typeface="Calibri" panose="020F0502020204030204" pitchFamily="34" charset="0"/>
                <a:cs typeface="Calibri" panose="020F0502020204030204" pitchFamily="34" charset="0"/>
              </a:rPr>
              <a:t>Sınıf III cihazlar ve </a:t>
            </a:r>
            <a:r>
              <a:rPr lang="tr-TR" spc="-15" dirty="0" err="1">
                <a:solidFill>
                  <a:srgbClr val="FF0000"/>
                </a:solidFill>
                <a:latin typeface="Calibri" panose="020F0502020204030204" pitchFamily="34" charset="0"/>
                <a:cs typeface="Calibri" panose="020F0502020204030204" pitchFamily="34" charset="0"/>
              </a:rPr>
              <a:t>implante</a:t>
            </a:r>
            <a:r>
              <a:rPr lang="tr-TR" spc="-15" dirty="0">
                <a:solidFill>
                  <a:srgbClr val="FF0000"/>
                </a:solidFill>
                <a:latin typeface="Calibri" panose="020F0502020204030204" pitchFamily="34" charset="0"/>
                <a:cs typeface="Calibri" panose="020F0502020204030204" pitchFamily="34" charset="0"/>
              </a:rPr>
              <a:t> edilebilir sınıf </a:t>
            </a:r>
            <a:r>
              <a:rPr lang="tr-TR" spc="-15" dirty="0" err="1">
                <a:solidFill>
                  <a:srgbClr val="FF0000"/>
                </a:solidFill>
                <a:latin typeface="Calibri" panose="020F0502020204030204" pitchFamily="34" charset="0"/>
                <a:cs typeface="Calibri" panose="020F0502020204030204" pitchFamily="34" charset="0"/>
              </a:rPr>
              <a:t>IIb</a:t>
            </a:r>
            <a:r>
              <a:rPr lang="tr-TR" spc="-15" dirty="0">
                <a:solidFill>
                  <a:srgbClr val="FF0000"/>
                </a:solidFill>
                <a:latin typeface="Calibri" panose="020F0502020204030204" pitchFamily="34" charset="0"/>
                <a:cs typeface="Calibri" panose="020F0502020204030204" pitchFamily="34" charset="0"/>
              </a:rPr>
              <a:t> cihazların  teknik dokümantasyonun                değerlendirilmesi her bir cihaz için ayrı incelenir.</a:t>
            </a: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spc="-15" dirty="0">
              <a:latin typeface="Calibri" panose="020F0502020204030204" pitchFamily="34" charset="0"/>
              <a:cs typeface="Calibri" panose="020F0502020204030204" pitchFamily="34" charset="0"/>
            </a:endParaRPr>
          </a:p>
          <a:p>
            <a:pPr marL="0" indent="0">
              <a:buNone/>
            </a:pPr>
            <a:r>
              <a:rPr lang="tr-TR" spc="-15" dirty="0">
                <a:solidFill>
                  <a:schemeClr val="tx1"/>
                </a:solidFill>
                <a:latin typeface="Calibri" panose="020F0502020204030204" pitchFamily="34" charset="0"/>
                <a:cs typeface="Calibri" panose="020F0502020204030204" pitchFamily="34" charset="0"/>
              </a:rPr>
              <a:t>4.1. İmalatçı Kalite yönetim sisteminin kapsadığı cihazla ilgili teknik dokümantasyonun değerlendirilmesi için onaylanmış kuruluşa başvuru yapar. </a:t>
            </a:r>
          </a:p>
          <a:p>
            <a:pPr marL="0" indent="0">
              <a:buNone/>
            </a:pPr>
            <a:r>
              <a:rPr lang="tr-TR" spc="-15" dirty="0">
                <a:solidFill>
                  <a:schemeClr val="tx1"/>
                </a:solidFill>
                <a:latin typeface="Calibri" panose="020F0502020204030204" pitchFamily="34" charset="0"/>
                <a:cs typeface="Calibri" panose="020F0502020204030204" pitchFamily="34" charset="0"/>
              </a:rPr>
              <a:t>4.2.  Başvuruda cihazın tasarımı, imalatı ve performansı tanımlanır. Başvuru Ek II ve Ek III ‘e göre teknik dokümantasyonu içermelidir.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Çift Köşeli Ayraç 2"/>
          <p:cNvSpPr/>
          <p:nvPr/>
        </p:nvSpPr>
        <p:spPr>
          <a:xfrm>
            <a:off x="6829425" y="2062068"/>
            <a:ext cx="4486275" cy="356541"/>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tr-TR" b="1" spc="-15" dirty="0">
                <a:latin typeface="Calibri" panose="020F0502020204030204" pitchFamily="34" charset="0"/>
                <a:cs typeface="Calibri" panose="020F0502020204030204" pitchFamily="34" charset="0"/>
              </a:rPr>
              <a:t>(cerrahi iplikler), zımba telleri, </a:t>
            </a:r>
            <a:r>
              <a:rPr lang="tr-TR" b="1" spc="-15" dirty="0" err="1">
                <a:latin typeface="Calibri" panose="020F0502020204030204" pitchFamily="34" charset="0"/>
                <a:cs typeface="Calibri" panose="020F0502020204030204" pitchFamily="34" charset="0"/>
              </a:rPr>
              <a:t>dental</a:t>
            </a:r>
            <a:r>
              <a:rPr lang="tr-TR" b="1" spc="-15" dirty="0">
                <a:latin typeface="Calibri" panose="020F0502020204030204" pitchFamily="34" charset="0"/>
                <a:cs typeface="Calibri" panose="020F0502020204030204" pitchFamily="34" charset="0"/>
              </a:rPr>
              <a:t> dolgular, </a:t>
            </a:r>
            <a:r>
              <a:rPr lang="tr-TR" b="1" spc="-15" dirty="0" err="1">
                <a:latin typeface="Calibri" panose="020F0502020204030204" pitchFamily="34" charset="0"/>
                <a:cs typeface="Calibri" panose="020F0502020204030204" pitchFamily="34" charset="0"/>
              </a:rPr>
              <a:t>dental</a:t>
            </a:r>
            <a:r>
              <a:rPr lang="tr-TR" b="1" spc="-15" dirty="0">
                <a:latin typeface="Calibri" panose="020F0502020204030204" pitchFamily="34" charset="0"/>
                <a:cs typeface="Calibri" panose="020F0502020204030204" pitchFamily="34" charset="0"/>
              </a:rPr>
              <a:t> braketler, diş kronları, vidalar, kamalar, plakalar, teller, </a:t>
            </a:r>
            <a:r>
              <a:rPr lang="tr-TR" b="1" spc="-15" dirty="0" err="1">
                <a:latin typeface="Calibri" panose="020F0502020204030204" pitchFamily="34" charset="0"/>
                <a:cs typeface="Calibri" panose="020F0502020204030204" pitchFamily="34" charset="0"/>
              </a:rPr>
              <a:t>pinler</a:t>
            </a:r>
            <a:r>
              <a:rPr lang="tr-TR" b="1" spc="-15" dirty="0">
                <a:latin typeface="Calibri" panose="020F0502020204030204" pitchFamily="34" charset="0"/>
                <a:cs typeface="Calibri" panose="020F0502020204030204" pitchFamily="34" charset="0"/>
              </a:rPr>
              <a:t>, klipsler ve konektörler hariç</a:t>
            </a:r>
            <a:endParaRPr lang="tr-TR" dirty="0"/>
          </a:p>
        </p:txBody>
      </p:sp>
    </p:spTree>
    <p:extLst>
      <p:ext uri="{BB962C8B-B14F-4D97-AF65-F5344CB8AC3E}">
        <p14:creationId xmlns:p14="http://schemas.microsoft.com/office/powerpoint/2010/main" val="254992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4.3</a:t>
            </a:r>
            <a:r>
              <a:rPr lang="tr-TR" b="1" spc="-15" dirty="0">
                <a:solidFill>
                  <a:schemeClr val="tx1"/>
                </a:solidFill>
                <a:latin typeface="Calibri" panose="020F0502020204030204" pitchFamily="34" charset="0"/>
                <a:cs typeface="Calibri" panose="020F0502020204030204" pitchFamily="34" charset="0"/>
              </a:rPr>
              <a:t> </a:t>
            </a:r>
            <a:r>
              <a:rPr lang="tr-TR" spc="-15" dirty="0">
                <a:solidFill>
                  <a:srgbClr val="FF0000"/>
                </a:solidFill>
                <a:latin typeface="Calibri" panose="020F0502020204030204" pitchFamily="34" charset="0"/>
                <a:cs typeface="Calibri" panose="020F0502020204030204" pitchFamily="34" charset="0"/>
              </a:rPr>
              <a:t>OK kendisi tarafından istihdam edilen ilgili teknolojiye ve onun klinik uygulamasına ilişkin kanıtlanmış bilgi ve deneyime sahip personel ile başvuruyu inceler. </a:t>
            </a:r>
            <a:r>
              <a:rPr lang="tr-TR" spc="-15" dirty="0">
                <a:solidFill>
                  <a:schemeClr val="tx1"/>
                </a:solidFill>
                <a:latin typeface="Calibri" panose="020F0502020204030204" pitchFamily="34" charset="0"/>
                <a:cs typeface="Calibri" panose="020F0502020204030204" pitchFamily="34" charset="0"/>
              </a:rPr>
              <a:t>Onaylanmış kuruluş, bu </a:t>
            </a:r>
            <a:r>
              <a:rPr lang="tr-TR" spc="-15" dirty="0" err="1">
                <a:solidFill>
                  <a:schemeClr val="tx1"/>
                </a:solidFill>
                <a:latin typeface="Calibri" panose="020F0502020204030204" pitchFamily="34" charset="0"/>
                <a:cs typeface="Calibri" panose="020F0502020204030204" pitchFamily="34" charset="0"/>
              </a:rPr>
              <a:t>Tüzük’ün</a:t>
            </a:r>
            <a:r>
              <a:rPr lang="tr-TR" spc="-15" dirty="0">
                <a:solidFill>
                  <a:schemeClr val="tx1"/>
                </a:solidFill>
                <a:latin typeface="Calibri" panose="020F0502020204030204" pitchFamily="34" charset="0"/>
                <a:cs typeface="Calibri" panose="020F0502020204030204" pitchFamily="34" charset="0"/>
              </a:rPr>
              <a:t> ilgili gerekliliklerine uygunluğun değerlendirilmesine imkân sağlamak üzere, ilave testler yaptırarak ya da daha fazla kanıt isteyerek başvurunun tamamlanmasını talep edebilir.</a:t>
            </a: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endParaRPr lang="tr-TR" b="1" spc="-15" dirty="0">
              <a:solidFill>
                <a:srgbClr val="FF0000"/>
              </a:solidFill>
              <a:latin typeface="Calibri" panose="020F0502020204030204" pitchFamily="34" charset="0"/>
              <a:cs typeface="Calibri" panose="020F0502020204030204" pitchFamily="34" charset="0"/>
            </a:endParaRPr>
          </a:p>
          <a:p>
            <a:pPr marL="0" indent="0">
              <a:buNone/>
            </a:pPr>
            <a:r>
              <a:rPr lang="tr-TR" spc="-15" dirty="0">
                <a:solidFill>
                  <a:schemeClr val="tx1"/>
                </a:solidFill>
                <a:latin typeface="Calibri" panose="020F0502020204030204" pitchFamily="34" charset="0"/>
                <a:cs typeface="Calibri" panose="020F0502020204030204" pitchFamily="34" charset="0"/>
              </a:rPr>
              <a:t>4.4. </a:t>
            </a:r>
            <a:r>
              <a:rPr lang="tr-TR" spc="-15" dirty="0">
                <a:solidFill>
                  <a:srgbClr val="FF0000"/>
                </a:solidFill>
                <a:latin typeface="Calibri" panose="020F0502020204030204" pitchFamily="34" charset="0"/>
                <a:cs typeface="Calibri" panose="020F0502020204030204" pitchFamily="34" charset="0"/>
              </a:rPr>
              <a:t>Klinik değerlendirme</a:t>
            </a:r>
            <a:r>
              <a:rPr lang="tr-TR" spc="-15" dirty="0">
                <a:solidFill>
                  <a:schemeClr val="tx1"/>
                </a:solidFill>
                <a:latin typeface="Calibri" panose="020F0502020204030204" pitchFamily="34" charset="0"/>
                <a:cs typeface="Calibri" panose="020F0502020204030204" pitchFamily="34" charset="0"/>
              </a:rPr>
              <a:t>; OK, klinik değerlendirme raporunda ve yapılan klinik değerlendirmede imalatçı tarafından sunulan klinik kanıtı ilgili klinik uzman ile inceler. </a:t>
            </a:r>
          </a:p>
          <a:p>
            <a:pPr marL="0" indent="0">
              <a:buNone/>
            </a:pPr>
            <a:r>
              <a:rPr lang="tr-TR" spc="-15" dirty="0">
                <a:solidFill>
                  <a:schemeClr val="tx1"/>
                </a:solidFill>
                <a:latin typeface="Calibri" panose="020F0502020204030204" pitchFamily="34" charset="0"/>
                <a:cs typeface="Calibri" panose="020F0502020204030204" pitchFamily="34" charset="0"/>
              </a:rPr>
              <a:t>4.5</a:t>
            </a:r>
            <a:r>
              <a:rPr lang="tr-TR" b="1" spc="-15" dirty="0">
                <a:solidFill>
                  <a:schemeClr val="tx1"/>
                </a:solidFill>
                <a:latin typeface="Calibri" panose="020F0502020204030204" pitchFamily="34" charset="0"/>
                <a:cs typeface="Calibri" panose="020F0502020204030204" pitchFamily="34" charset="0"/>
              </a:rPr>
              <a:t> </a:t>
            </a:r>
            <a:r>
              <a:rPr lang="tr-TR" spc="-15" dirty="0">
                <a:solidFill>
                  <a:schemeClr val="tx1"/>
                </a:solidFill>
                <a:latin typeface="Calibri" panose="020F0502020204030204" pitchFamily="34" charset="0"/>
                <a:cs typeface="Calibri" panose="020F0502020204030204" pitchFamily="34" charset="0"/>
              </a:rPr>
              <a:t>Klinik kanıtların, değerlendirme kapsamındaki cihaza </a:t>
            </a:r>
            <a:r>
              <a:rPr lang="tr-TR" spc="-15" dirty="0">
                <a:solidFill>
                  <a:srgbClr val="FF0000"/>
                </a:solidFill>
                <a:latin typeface="Calibri" panose="020F0502020204030204" pitchFamily="34" charset="0"/>
                <a:cs typeface="Calibri" panose="020F0502020204030204" pitchFamily="34" charset="0"/>
              </a:rPr>
              <a:t>eşdeğer olduğu iddia edilen cihazlardan </a:t>
            </a:r>
            <a:r>
              <a:rPr lang="tr-TR" spc="-15" dirty="0">
                <a:solidFill>
                  <a:schemeClr val="tx1"/>
                </a:solidFill>
                <a:latin typeface="Calibri" panose="020F0502020204030204" pitchFamily="34" charset="0"/>
                <a:cs typeface="Calibri" panose="020F0502020204030204" pitchFamily="34" charset="0"/>
              </a:rPr>
              <a:t>elde edilen verilere kısmen veya tamamen dayandırıldığı durumlarda uygunluğu değerlendirilir ve dokümante edilir. İmalatçı </a:t>
            </a:r>
            <a:r>
              <a:rPr lang="tr-TR" spc="-15" dirty="0" err="1">
                <a:solidFill>
                  <a:schemeClr val="tx1"/>
                </a:solidFill>
                <a:latin typeface="Calibri" panose="020F0502020204030204" pitchFamily="34" charset="0"/>
                <a:cs typeface="Calibri" panose="020F0502020204030204" pitchFamily="34" charset="0"/>
              </a:rPr>
              <a:t>inovatif</a:t>
            </a:r>
            <a:r>
              <a:rPr lang="tr-TR" spc="-15" dirty="0">
                <a:solidFill>
                  <a:schemeClr val="tx1"/>
                </a:solidFill>
                <a:latin typeface="Calibri" panose="020F0502020204030204" pitchFamily="34" charset="0"/>
                <a:cs typeface="Calibri" panose="020F0502020204030204" pitchFamily="34" charset="0"/>
              </a:rPr>
              <a:t> cihaz olduğunu iddia ederse; Klinik öncesi , klinik veriler ve risk analizi ile birlikte ne kadar desteklendiği değerlendirilir.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Resim 1"/>
          <p:cNvPicPr>
            <a:picLocks noChangeAspect="1"/>
          </p:cNvPicPr>
          <p:nvPr/>
        </p:nvPicPr>
        <p:blipFill>
          <a:blip r:embed="rId3"/>
          <a:stretch>
            <a:fillRect/>
          </a:stretch>
        </p:blipFill>
        <p:spPr>
          <a:xfrm>
            <a:off x="4346776" y="2162892"/>
            <a:ext cx="3834716" cy="1048603"/>
          </a:xfrm>
          <a:prstGeom prst="rect">
            <a:avLst/>
          </a:prstGeom>
        </p:spPr>
      </p:pic>
    </p:spTree>
    <p:extLst>
      <p:ext uri="{BB962C8B-B14F-4D97-AF65-F5344CB8AC3E}">
        <p14:creationId xmlns:p14="http://schemas.microsoft.com/office/powerpoint/2010/main" val="1014052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4.6</a:t>
            </a:r>
            <a:r>
              <a:rPr lang="tr-TR" b="1" spc="-15" dirty="0">
                <a:solidFill>
                  <a:schemeClr val="tx1"/>
                </a:solidFill>
              </a:rPr>
              <a:t> </a:t>
            </a:r>
            <a:r>
              <a:rPr lang="tr-TR" spc="-15" dirty="0">
                <a:solidFill>
                  <a:schemeClr val="tx1"/>
                </a:solidFill>
                <a:latin typeface="Calibri" panose="020F0502020204030204" pitchFamily="34" charset="0"/>
                <a:cs typeface="Calibri" panose="020F0502020204030204" pitchFamily="34" charset="0"/>
              </a:rPr>
              <a:t>OK, </a:t>
            </a:r>
            <a:r>
              <a:rPr lang="tr-TR" spc="-15" dirty="0">
                <a:solidFill>
                  <a:srgbClr val="FF0000"/>
                </a:solidFill>
                <a:latin typeface="Calibri" panose="020F0502020204030204" pitchFamily="34" charset="0"/>
                <a:cs typeface="Calibri" panose="020F0502020204030204" pitchFamily="34" charset="0"/>
              </a:rPr>
              <a:t>klinik kanıtların ve klinik değerlendirmenin yeterli olduğunu ve ilgili genel güvenlilik ve           performans gerekliliklerine uygunluk hakkında imalatçı tarafından çıkarılan  sonuçları doğrular</a:t>
            </a:r>
            <a:r>
              <a:rPr lang="tr-TR" spc="-15" dirty="0">
                <a:solidFill>
                  <a:schemeClr val="tx1"/>
                </a:solidFill>
                <a:latin typeface="Calibri" panose="020F0502020204030204" pitchFamily="34" charset="0"/>
                <a:cs typeface="Calibri" panose="020F0502020204030204" pitchFamily="34" charset="0"/>
              </a:rPr>
              <a:t>. Bu doğrulama;</a:t>
            </a:r>
          </a:p>
          <a:p>
            <a:pPr>
              <a:buFont typeface="Wingdings" panose="05000000000000000000" pitchFamily="2" charset="2"/>
              <a:buChar char="Ø"/>
            </a:pPr>
            <a:r>
              <a:rPr lang="tr-TR" spc="-15" dirty="0">
                <a:solidFill>
                  <a:schemeClr val="tx1"/>
                </a:solidFill>
                <a:latin typeface="Calibri" panose="020F0502020204030204" pitchFamily="34" charset="0"/>
                <a:cs typeface="Calibri" panose="020F0502020204030204" pitchFamily="34" charset="0"/>
              </a:rPr>
              <a:t> fayda-risk belirlemesinin,</a:t>
            </a:r>
          </a:p>
          <a:p>
            <a:pPr>
              <a:buFont typeface="Wingdings" panose="05000000000000000000" pitchFamily="2" charset="2"/>
              <a:buChar char="Ø"/>
            </a:pPr>
            <a:r>
              <a:rPr lang="tr-TR" spc="-15" dirty="0">
                <a:solidFill>
                  <a:schemeClr val="tx1"/>
                </a:solidFill>
                <a:latin typeface="Calibri" panose="020F0502020204030204" pitchFamily="34" charset="0"/>
                <a:cs typeface="Calibri" panose="020F0502020204030204" pitchFamily="34" charset="0"/>
              </a:rPr>
              <a:t> risk yönetiminin,</a:t>
            </a:r>
          </a:p>
          <a:p>
            <a:pPr>
              <a:buFont typeface="Wingdings" panose="05000000000000000000" pitchFamily="2" charset="2"/>
              <a:buChar char="Ø"/>
            </a:pPr>
            <a:r>
              <a:rPr lang="tr-TR" spc="-15" dirty="0">
                <a:solidFill>
                  <a:schemeClr val="tx1"/>
                </a:solidFill>
                <a:latin typeface="Calibri" panose="020F0502020204030204" pitchFamily="34" charset="0"/>
                <a:cs typeface="Calibri" panose="020F0502020204030204" pitchFamily="34" charset="0"/>
              </a:rPr>
              <a:t>kullanım talimatlarının, </a:t>
            </a:r>
          </a:p>
          <a:p>
            <a:pPr>
              <a:buFont typeface="Wingdings" panose="05000000000000000000" pitchFamily="2" charset="2"/>
              <a:buChar char="Ø"/>
            </a:pPr>
            <a:r>
              <a:rPr lang="tr-TR" spc="-15" dirty="0">
                <a:solidFill>
                  <a:schemeClr val="tx1"/>
                </a:solidFill>
                <a:latin typeface="Calibri" panose="020F0502020204030204" pitchFamily="34" charset="0"/>
                <a:cs typeface="Calibri" panose="020F0502020204030204" pitchFamily="34" charset="0"/>
              </a:rPr>
              <a:t>kullanıcı eğitiminin </a:t>
            </a:r>
          </a:p>
          <a:p>
            <a:pPr>
              <a:buFont typeface="Wingdings" panose="05000000000000000000" pitchFamily="2" charset="2"/>
              <a:buChar char="Ø"/>
            </a:pPr>
            <a:r>
              <a:rPr lang="tr-TR" spc="-15" dirty="0">
                <a:solidFill>
                  <a:schemeClr val="tx1"/>
                </a:solidFill>
                <a:latin typeface="Calibri" panose="020F0502020204030204" pitchFamily="34" charset="0"/>
                <a:cs typeface="Calibri" panose="020F0502020204030204" pitchFamily="34" charset="0"/>
              </a:rPr>
              <a:t>imalatçının piyasaya arz sonrası gözetim planının yeterliliğinin değerlendirilmesini ve PMCF planının yeterliliğini kapsar. </a:t>
            </a:r>
          </a:p>
          <a:p>
            <a:pPr marL="0" indent="0">
              <a:buNone/>
            </a:pPr>
            <a:r>
              <a:rPr lang="tr-TR" spc="-15" dirty="0">
                <a:solidFill>
                  <a:schemeClr val="tx1"/>
                </a:solidFill>
                <a:latin typeface="Calibri" panose="020F0502020204030204" pitchFamily="34" charset="0"/>
                <a:cs typeface="Calibri" panose="020F0502020204030204" pitchFamily="34" charset="0"/>
              </a:rPr>
              <a:t>4.7 Klinik değerlendirmeyi ve fayda-risk belirlemesini inceler ve piyasaya arz sonrası gözetim ve PMCF verilerinden elde edilen klinik kanıta yönelik güncellemelerin gözden geçirilebilmesine imkan tanıyan sürelerin tanımlanmasının gerekip gerekmediğini değerlendirir. </a:t>
            </a:r>
          </a:p>
          <a:p>
            <a:pPr marL="0" indent="0">
              <a:buNone/>
            </a:pPr>
            <a:r>
              <a:rPr lang="tr-TR" sz="1600" spc="-15" dirty="0">
                <a:solidFill>
                  <a:schemeClr val="tx1"/>
                </a:solidFill>
                <a:latin typeface="Calibri" panose="020F0502020204030204" pitchFamily="34" charset="0"/>
                <a:cs typeface="Calibri" panose="020F0502020204030204" pitchFamily="34" charset="0"/>
              </a:rPr>
              <a:t> </a:t>
            </a:r>
            <a:endParaRPr lang="en-GB" sz="16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5225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lvl="0" indent="0">
              <a:buClr>
                <a:srgbClr val="E78712"/>
              </a:buClr>
              <a:buNone/>
            </a:pPr>
            <a:r>
              <a:rPr lang="tr-TR" sz="2000" spc="-15" dirty="0">
                <a:solidFill>
                  <a:prstClr val="black"/>
                </a:solidFill>
                <a:latin typeface="Calibri" panose="020F0502020204030204" pitchFamily="34" charset="0"/>
                <a:cs typeface="Calibri" panose="020F0502020204030204" pitchFamily="34" charset="0"/>
              </a:rPr>
              <a:t>4.8</a:t>
            </a:r>
            <a:r>
              <a:rPr lang="tr-TR" sz="2000" b="1" spc="-15" dirty="0">
                <a:solidFill>
                  <a:prstClr val="black"/>
                </a:solidFill>
                <a:latin typeface="Calibri" panose="020F0502020204030204" pitchFamily="34" charset="0"/>
                <a:cs typeface="Calibri" panose="020F0502020204030204" pitchFamily="34" charset="0"/>
              </a:rPr>
              <a:t> </a:t>
            </a:r>
            <a:r>
              <a:rPr lang="tr-TR" sz="2000" spc="-15" dirty="0">
                <a:solidFill>
                  <a:prstClr val="black"/>
                </a:solidFill>
                <a:latin typeface="Calibri" panose="020F0502020204030204" pitchFamily="34" charset="0"/>
                <a:cs typeface="Calibri" panose="020F0502020204030204" pitchFamily="34" charset="0"/>
              </a:rPr>
              <a:t>Klinik uzman klinik değerlendirme raporunda değerlendirme sonucunu açıkça          dokümante etmelidir. </a:t>
            </a:r>
          </a:p>
          <a:p>
            <a:pPr marL="0" lvl="0" indent="0">
              <a:buClr>
                <a:srgbClr val="E78712"/>
              </a:buClr>
              <a:buNone/>
            </a:pPr>
            <a:endParaRPr lang="tr-TR" sz="2000" spc="-15" dirty="0">
              <a:solidFill>
                <a:prstClr val="black"/>
              </a:solidFill>
              <a:latin typeface="Calibri" panose="020F0502020204030204" pitchFamily="34" charset="0"/>
              <a:cs typeface="Calibri" panose="020F0502020204030204" pitchFamily="34" charset="0"/>
            </a:endParaRPr>
          </a:p>
          <a:p>
            <a:pPr marL="0" lvl="0" indent="0">
              <a:buClr>
                <a:srgbClr val="E78712"/>
              </a:buClr>
              <a:buNone/>
            </a:pPr>
            <a:r>
              <a:rPr lang="tr-TR" sz="2000" spc="-15" dirty="0">
                <a:solidFill>
                  <a:prstClr val="black"/>
                </a:solidFill>
                <a:latin typeface="Calibri" panose="020F0502020204030204" pitchFamily="34" charset="0"/>
                <a:cs typeface="Calibri" panose="020F0502020204030204" pitchFamily="34" charset="0"/>
              </a:rPr>
              <a:t>4.9</a:t>
            </a:r>
            <a:r>
              <a:rPr lang="tr-TR" sz="2000" b="1" spc="-15" dirty="0">
                <a:solidFill>
                  <a:prstClr val="black"/>
                </a:solidFill>
                <a:latin typeface="Calibri" panose="020F0502020204030204" pitchFamily="34" charset="0"/>
                <a:cs typeface="Calibri" panose="020F0502020204030204" pitchFamily="34" charset="0"/>
              </a:rPr>
              <a:t> </a:t>
            </a:r>
            <a:r>
              <a:rPr lang="tr-TR" sz="2000" spc="-15" dirty="0">
                <a:solidFill>
                  <a:prstClr val="black"/>
                </a:solidFill>
                <a:latin typeface="Calibri" panose="020F0502020204030204" pitchFamily="34" charset="0"/>
                <a:cs typeface="Calibri" panose="020F0502020204030204" pitchFamily="34" charset="0"/>
              </a:rPr>
              <a:t>OK, klinik değerlendirme ve bu Tüzüğün Ek II ve Ek  III ‘üne göre teknik dokümantasyonun değerlendirmesine ilişkin raporu imalatçıya sunar ve uygunsa </a:t>
            </a:r>
            <a:r>
              <a:rPr lang="tr-TR" sz="2000" spc="-15" dirty="0">
                <a:solidFill>
                  <a:srgbClr val="FF0000"/>
                </a:solidFill>
                <a:latin typeface="Calibri" panose="020F0502020204030204" pitchFamily="34" charset="0"/>
                <a:cs typeface="Calibri" panose="020F0502020204030204" pitchFamily="34" charset="0"/>
              </a:rPr>
              <a:t>AB Teknik dokümantasyon Değerlendirme Sertifikası </a:t>
            </a:r>
            <a:r>
              <a:rPr lang="tr-TR" sz="2000" spc="-15" dirty="0">
                <a:solidFill>
                  <a:prstClr val="black"/>
                </a:solidFill>
                <a:latin typeface="Calibri" panose="020F0502020204030204" pitchFamily="34" charset="0"/>
                <a:cs typeface="Calibri" panose="020F0502020204030204" pitchFamily="34" charset="0"/>
              </a:rPr>
              <a:t>düzenler.</a:t>
            </a:r>
          </a:p>
          <a:p>
            <a:pPr marL="0" lvl="0" indent="0">
              <a:buClr>
                <a:srgbClr val="E78712"/>
              </a:buClr>
              <a:buNone/>
            </a:pPr>
            <a:endParaRPr lang="tr-TR" sz="2000" spc="-15" dirty="0">
              <a:solidFill>
                <a:prstClr val="black"/>
              </a:solidFill>
              <a:latin typeface="Calibri" panose="020F0502020204030204" pitchFamily="34" charset="0"/>
              <a:cs typeface="Calibri" panose="020F0502020204030204" pitchFamily="34" charset="0"/>
            </a:endParaRPr>
          </a:p>
          <a:p>
            <a:pPr marL="0" lvl="0" indent="0">
              <a:buClr>
                <a:srgbClr val="E78712"/>
              </a:buClr>
              <a:buNone/>
            </a:pPr>
            <a:r>
              <a:rPr lang="tr-TR" sz="2000" spc="-15" dirty="0">
                <a:solidFill>
                  <a:prstClr val="black"/>
                </a:solidFill>
                <a:latin typeface="Calibri" panose="020F0502020204030204" pitchFamily="34" charset="0"/>
                <a:cs typeface="Calibri" panose="020F0502020204030204" pitchFamily="34" charset="0"/>
              </a:rPr>
              <a:t>4.10</a:t>
            </a:r>
            <a:r>
              <a:rPr lang="tr-TR" sz="2000" b="1" spc="-15" dirty="0">
                <a:solidFill>
                  <a:prstClr val="black"/>
                </a:solidFill>
                <a:latin typeface="Calibri" panose="020F0502020204030204" pitchFamily="34" charset="0"/>
                <a:cs typeface="Calibri" panose="020F0502020204030204" pitchFamily="34" charset="0"/>
              </a:rPr>
              <a:t> </a:t>
            </a:r>
            <a:r>
              <a:rPr lang="tr-TR" sz="2000" spc="-15" dirty="0">
                <a:solidFill>
                  <a:prstClr val="black"/>
                </a:solidFill>
                <a:latin typeface="Calibri" panose="020F0502020204030204" pitchFamily="34" charset="0"/>
                <a:cs typeface="Calibri" panose="020F0502020204030204" pitchFamily="34" charset="0"/>
              </a:rPr>
              <a:t>İmalatçı cihazdaki değişiklikleri; cihazın güvenlilik ve performansını ya da cihazın kullanımı için öngörülen şartları etkileyebilecek olması halinde </a:t>
            </a:r>
            <a:r>
              <a:rPr lang="tr-TR" sz="2000" spc="-15" dirty="0" err="1">
                <a:solidFill>
                  <a:prstClr val="black"/>
                </a:solidFill>
                <a:latin typeface="Calibri" panose="020F0502020204030204" pitchFamily="34" charset="0"/>
                <a:cs typeface="Calibri" panose="020F0502020204030204" pitchFamily="34" charset="0"/>
              </a:rPr>
              <a:t>OK’ya</a:t>
            </a:r>
            <a:r>
              <a:rPr lang="tr-TR" sz="2000" spc="-15" dirty="0">
                <a:solidFill>
                  <a:prstClr val="black"/>
                </a:solidFill>
                <a:latin typeface="Calibri" panose="020F0502020204030204" pitchFamily="34" charset="0"/>
                <a:cs typeface="Calibri" panose="020F0502020204030204" pitchFamily="34" charset="0"/>
              </a:rPr>
              <a:t> başvurur. İlave denetim gerekiyorsa yapılır ve ek sertifika düzenlenir. </a:t>
            </a:r>
          </a:p>
          <a:p>
            <a:pPr lvl="0">
              <a:buClr>
                <a:srgbClr val="E78712"/>
              </a:buClr>
              <a:buFont typeface="Wingdings" panose="05000000000000000000" pitchFamily="2" charset="2"/>
              <a:buChar char="q"/>
            </a:pPr>
            <a:endParaRPr lang="en-GB" sz="1600" b="1" spc="-15" dirty="0">
              <a:solidFill>
                <a:prstClr val="black">
                  <a:lumMod val="75000"/>
                  <a:lumOff val="25000"/>
                </a:prstClr>
              </a:solidFill>
            </a:endParaRPr>
          </a:p>
          <a:p>
            <a:pPr marL="0" indent="0">
              <a:buNone/>
            </a:pPr>
            <a:endParaRPr lang="tr-TR" sz="1600" b="1" spc="-15" dirty="0">
              <a:solidFill>
                <a:schemeClr val="tx1"/>
              </a:solidFill>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135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25559"/>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5. </a:t>
            </a:r>
            <a:r>
              <a:rPr lang="tr-TR"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z="1600" spc="-15" dirty="0">
                <a:solidFill>
                  <a:schemeClr val="tx1"/>
                </a:solidFill>
                <a:latin typeface="Calibri" panose="020F0502020204030204" pitchFamily="34" charset="0"/>
                <a:cs typeface="Calibri" panose="020F0502020204030204" pitchFamily="34" charset="0"/>
              </a:rPr>
              <a:t>5.1. Belirli sınıf III ve sınıf </a:t>
            </a:r>
            <a:r>
              <a:rPr lang="tr-TR" sz="1600" spc="-15" dirty="0" err="1">
                <a:solidFill>
                  <a:schemeClr val="tx1"/>
                </a:solidFill>
                <a:latin typeface="Calibri" panose="020F0502020204030204" pitchFamily="34" charset="0"/>
                <a:cs typeface="Calibri" panose="020F0502020204030204" pitchFamily="34" charset="0"/>
              </a:rPr>
              <a:t>IIb</a:t>
            </a:r>
            <a:r>
              <a:rPr lang="tr-TR" sz="1600" spc="-15" dirty="0">
                <a:solidFill>
                  <a:schemeClr val="tx1"/>
                </a:solidFill>
                <a:latin typeface="Calibri" panose="020F0502020204030204" pitchFamily="34" charset="0"/>
                <a:cs typeface="Calibri" panose="020F0502020204030204" pitchFamily="34" charset="0"/>
              </a:rPr>
              <a:t> cihazlar için değerlendirme prosedürü</a:t>
            </a:r>
          </a:p>
          <a:p>
            <a:pPr>
              <a:buFont typeface="Wingdings" panose="05000000000000000000" pitchFamily="2" charset="2"/>
              <a:buChar char="ü"/>
            </a:pPr>
            <a:r>
              <a:rPr lang="tr-TR" sz="1400" spc="-15" dirty="0">
                <a:solidFill>
                  <a:srgbClr val="FF0000"/>
                </a:solidFill>
                <a:latin typeface="Calibri" panose="020F0502020204030204" pitchFamily="34" charset="0"/>
                <a:cs typeface="Calibri" panose="020F0502020204030204" pitchFamily="34" charset="0"/>
              </a:rPr>
              <a:t>Sınıf III </a:t>
            </a:r>
            <a:r>
              <a:rPr lang="tr-TR" sz="1400" spc="-15" dirty="0" err="1">
                <a:solidFill>
                  <a:srgbClr val="FF0000"/>
                </a:solidFill>
                <a:latin typeface="Calibri" panose="020F0502020204030204" pitchFamily="34" charset="0"/>
                <a:cs typeface="Calibri" panose="020F0502020204030204" pitchFamily="34" charset="0"/>
              </a:rPr>
              <a:t>implante</a:t>
            </a:r>
            <a:r>
              <a:rPr lang="tr-TR" sz="1400" spc="-15" dirty="0">
                <a:solidFill>
                  <a:srgbClr val="FF0000"/>
                </a:solidFill>
                <a:latin typeface="Calibri" panose="020F0502020204030204" pitchFamily="34" charset="0"/>
                <a:cs typeface="Calibri" panose="020F0502020204030204" pitchFamily="34" charset="0"/>
              </a:rPr>
              <a:t> edilebilir cihazlar için ve Kural 12 kapsamında </a:t>
            </a:r>
            <a:r>
              <a:rPr lang="tr-TR" sz="1400" spc="-15" dirty="0">
                <a:solidFill>
                  <a:schemeClr val="tx1"/>
                </a:solidFill>
                <a:latin typeface="Calibri" panose="020F0502020204030204" pitchFamily="34" charset="0"/>
                <a:cs typeface="Calibri" panose="020F0502020204030204" pitchFamily="34" charset="0"/>
              </a:rPr>
              <a:t>bir tıbbi ürünü vücuda tatbik etmesi ve/veya vücuttan uzaklaştırması amaçlanan </a:t>
            </a:r>
            <a:r>
              <a:rPr lang="tr-TR" sz="1400" spc="-15" dirty="0">
                <a:solidFill>
                  <a:srgbClr val="FF0000"/>
                </a:solidFill>
                <a:latin typeface="Calibri" panose="020F0502020204030204" pitchFamily="34" charset="0"/>
                <a:cs typeface="Calibri" panose="020F0502020204030204" pitchFamily="34" charset="0"/>
              </a:rPr>
              <a:t>sınıf </a:t>
            </a:r>
            <a:r>
              <a:rPr lang="tr-TR" sz="1400" spc="-15" dirty="0" err="1">
                <a:solidFill>
                  <a:srgbClr val="FF0000"/>
                </a:solidFill>
                <a:latin typeface="Calibri" panose="020F0502020204030204" pitchFamily="34" charset="0"/>
                <a:cs typeface="Calibri" panose="020F0502020204030204" pitchFamily="34" charset="0"/>
              </a:rPr>
              <a:t>Iıb</a:t>
            </a:r>
            <a:r>
              <a:rPr lang="tr-TR" sz="1400" spc="-15" dirty="0">
                <a:solidFill>
                  <a:srgbClr val="FF0000"/>
                </a:solidFill>
                <a:latin typeface="Calibri" panose="020F0502020204030204" pitchFamily="34" charset="0"/>
                <a:cs typeface="Calibri" panose="020F0502020204030204" pitchFamily="34" charset="0"/>
              </a:rPr>
              <a:t> aktif cihazlar </a:t>
            </a:r>
            <a:r>
              <a:rPr lang="tr-TR" sz="1400" spc="-15" dirty="0">
                <a:solidFill>
                  <a:schemeClr val="tx1"/>
                </a:solidFill>
                <a:latin typeface="Calibri" panose="020F0502020204030204" pitchFamily="34" charset="0"/>
                <a:cs typeface="Calibri" panose="020F0502020204030204" pitchFamily="34" charset="0"/>
              </a:rPr>
              <a:t>için klinik değerlendirme raporunu destekleyen klinik verilerin kalitesini doğruladıktan sonra , </a:t>
            </a:r>
            <a:r>
              <a:rPr lang="tr-TR" sz="1400" spc="-15" dirty="0">
                <a:solidFill>
                  <a:srgbClr val="FF0000"/>
                </a:solidFill>
                <a:latin typeface="Calibri" panose="020F0502020204030204" pitchFamily="34" charset="0"/>
                <a:cs typeface="Calibri" panose="020F0502020204030204" pitchFamily="34" charset="0"/>
              </a:rPr>
              <a:t>klinik değerlendirmenin değerlendirmesi raporu</a:t>
            </a:r>
            <a:r>
              <a:rPr lang="tr-TR" sz="1400" spc="-15" dirty="0">
                <a:solidFill>
                  <a:schemeClr val="tx1"/>
                </a:solidFill>
                <a:latin typeface="Calibri" panose="020F0502020204030204" pitchFamily="34" charset="0"/>
                <a:cs typeface="Calibri" panose="020F0502020204030204" pitchFamily="34" charset="0"/>
              </a:rPr>
              <a:t> hazırlanır Özellikle nelerin olması beklenir !!!!!! </a:t>
            </a:r>
          </a:p>
          <a:p>
            <a:pPr marL="0" indent="0">
              <a:buNone/>
            </a:pPr>
            <a:r>
              <a:rPr lang="tr-TR" sz="1400" spc="-15" dirty="0">
                <a:solidFill>
                  <a:schemeClr val="tx1"/>
                </a:solidFill>
                <a:latin typeface="Calibri" panose="020F0502020204030204" pitchFamily="34" charset="0"/>
                <a:cs typeface="Calibri" panose="020F0502020204030204" pitchFamily="34" charset="0"/>
              </a:rPr>
              <a:t> - fayda risk belirlemesi için sunulan klinik kanıtlara, </a:t>
            </a:r>
          </a:p>
          <a:p>
            <a:pPr>
              <a:buFontTx/>
              <a:buChar char="-"/>
            </a:pPr>
            <a:r>
              <a:rPr lang="tr-TR" sz="1400" spc="-15" dirty="0">
                <a:solidFill>
                  <a:schemeClr val="tx1"/>
                </a:solidFill>
                <a:latin typeface="Calibri" panose="020F0502020204030204" pitchFamily="34" charset="0"/>
                <a:cs typeface="Calibri" panose="020F0502020204030204" pitchFamily="34" charset="0"/>
              </a:rPr>
              <a:t>bu kanıtların </a:t>
            </a:r>
            <a:r>
              <a:rPr lang="tr-TR" sz="1400" spc="-15" dirty="0" err="1">
                <a:solidFill>
                  <a:schemeClr val="tx1"/>
                </a:solidFill>
                <a:latin typeface="Calibri" panose="020F0502020204030204" pitchFamily="34" charset="0"/>
                <a:cs typeface="Calibri" panose="020F0502020204030204" pitchFamily="34" charset="0"/>
              </a:rPr>
              <a:t>endikasyon</a:t>
            </a:r>
            <a:r>
              <a:rPr lang="tr-TR" sz="1400" spc="-15" dirty="0">
                <a:solidFill>
                  <a:schemeClr val="tx1"/>
                </a:solidFill>
                <a:latin typeface="Calibri" panose="020F0502020204030204" pitchFamily="34" charset="0"/>
                <a:cs typeface="Calibri" panose="020F0502020204030204" pitchFamily="34" charset="0"/>
              </a:rPr>
              <a:t> ve kullanım amacı ile tutarlılığına ve</a:t>
            </a:r>
          </a:p>
          <a:p>
            <a:pPr>
              <a:buFontTx/>
              <a:buChar char="-"/>
            </a:pPr>
            <a:r>
              <a:rPr lang="tr-TR" sz="1400" spc="-15" dirty="0">
                <a:solidFill>
                  <a:schemeClr val="tx1"/>
                </a:solidFill>
                <a:latin typeface="Calibri" panose="020F0502020204030204" pitchFamily="34" charset="0"/>
                <a:cs typeface="Calibri" panose="020F0502020204030204" pitchFamily="34" charset="0"/>
              </a:rPr>
              <a:t> PMCF planına ilişkin değerlendirmeleri </a:t>
            </a:r>
            <a:endParaRPr lang="tr-TR" sz="1400" b="1" spc="-15" dirty="0">
              <a:solidFill>
                <a:schemeClr val="tx1"/>
              </a:solidFill>
            </a:endParaRPr>
          </a:p>
          <a:p>
            <a:pPr>
              <a:buFont typeface="Wingdings" panose="05000000000000000000" pitchFamily="2" charset="2"/>
              <a:buChar char="ü"/>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Bulut 1"/>
          <p:cNvSpPr/>
          <p:nvPr/>
        </p:nvSpPr>
        <p:spPr>
          <a:xfrm>
            <a:off x="1558997" y="3562351"/>
            <a:ext cx="4028339" cy="2019300"/>
          </a:xfrm>
          <a:prstGeom prst="cloud">
            <a:avLst/>
          </a:prstGeom>
          <a:solidFill>
            <a:srgbClr val="FFFF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tr-TR" dirty="0">
                <a:solidFill>
                  <a:schemeClr val="tx1"/>
                </a:solidFill>
              </a:rPr>
              <a:t>Üreticinin klinik değerlendirme dokümantasyonu ve OK ‘</a:t>
            </a:r>
            <a:r>
              <a:rPr lang="tr-TR" dirty="0" err="1">
                <a:solidFill>
                  <a:schemeClr val="tx1"/>
                </a:solidFill>
              </a:rPr>
              <a:t>nın</a:t>
            </a:r>
            <a:r>
              <a:rPr lang="tr-TR" dirty="0">
                <a:solidFill>
                  <a:schemeClr val="tx1"/>
                </a:solidFill>
              </a:rPr>
              <a:t> klinik değerlendirme raporu Komisyona </a:t>
            </a:r>
            <a:r>
              <a:rPr lang="tr-TR" dirty="0" err="1">
                <a:solidFill>
                  <a:schemeClr val="tx1"/>
                </a:solidFill>
              </a:rPr>
              <a:t>bildirirlir</a:t>
            </a:r>
            <a:r>
              <a:rPr lang="tr-TR" dirty="0">
                <a:solidFill>
                  <a:schemeClr val="tx1"/>
                </a:solidFill>
              </a:rPr>
              <a:t>.   </a:t>
            </a:r>
          </a:p>
        </p:txBody>
      </p:sp>
      <p:sp>
        <p:nvSpPr>
          <p:cNvPr id="3" name="Bulut 2"/>
          <p:cNvSpPr/>
          <p:nvPr/>
        </p:nvSpPr>
        <p:spPr>
          <a:xfrm>
            <a:off x="6496050" y="3314701"/>
            <a:ext cx="3726123" cy="2000250"/>
          </a:xfrm>
          <a:prstGeom prst="cloud">
            <a:avLst/>
          </a:prstGeom>
          <a:solidFill>
            <a:srgbClr val="FFFF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tr-TR" spc="-15" dirty="0">
                <a:solidFill>
                  <a:schemeClr val="tx1"/>
                </a:solidFill>
                <a:latin typeface="Calibri" panose="020F0502020204030204" pitchFamily="34" charset="0"/>
                <a:cs typeface="Calibri" panose="020F0502020204030204" pitchFamily="34" charset="0"/>
              </a:rPr>
              <a:t>Komisyon dokümanların tümünü uzman heyetine bildirir.</a:t>
            </a:r>
          </a:p>
        </p:txBody>
      </p:sp>
      <p:sp>
        <p:nvSpPr>
          <p:cNvPr id="6" name="Yuvarlatılmış Dikdörtgen 5"/>
          <p:cNvSpPr/>
          <p:nvPr/>
        </p:nvSpPr>
        <p:spPr>
          <a:xfrm>
            <a:off x="4648200" y="5000625"/>
            <a:ext cx="2895600" cy="17716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Klinik değerlendirme konsültasyon prosedürü Madde 54</a:t>
            </a:r>
          </a:p>
        </p:txBody>
      </p:sp>
    </p:spTree>
    <p:extLst>
      <p:ext uri="{BB962C8B-B14F-4D97-AF65-F5344CB8AC3E}">
        <p14:creationId xmlns:p14="http://schemas.microsoft.com/office/powerpoint/2010/main" val="1903018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5.1. Belirli sınıf III ve sınıf </a:t>
            </a:r>
            <a:r>
              <a:rPr lang="tr-TR" spc="-15" dirty="0" err="1">
                <a:solidFill>
                  <a:schemeClr val="tx1"/>
                </a:solidFill>
                <a:latin typeface="Calibri" panose="020F0502020204030204" pitchFamily="34" charset="0"/>
                <a:cs typeface="Calibri" panose="020F0502020204030204" pitchFamily="34" charset="0"/>
              </a:rPr>
              <a:t>IIb</a:t>
            </a:r>
            <a:r>
              <a:rPr lang="tr-TR" spc="-15" dirty="0">
                <a:solidFill>
                  <a:schemeClr val="tx1"/>
                </a:solidFill>
                <a:latin typeface="Calibri" panose="020F0502020204030204" pitchFamily="34" charset="0"/>
                <a:cs typeface="Calibri" panose="020F0502020204030204" pitchFamily="34" charset="0"/>
              </a:rPr>
              <a:t> cihazlar için değerlendirme prosedürü</a:t>
            </a:r>
          </a:p>
          <a:p>
            <a:pPr marL="0" indent="0">
              <a:buNone/>
            </a:pPr>
            <a:r>
              <a:rPr lang="tr-TR" sz="1600" spc="-15" dirty="0">
                <a:solidFill>
                  <a:srgbClr val="FF0000"/>
                </a:solidFill>
                <a:latin typeface="Calibri" panose="020F0502020204030204" pitchFamily="34" charset="0"/>
                <a:cs typeface="Calibri" panose="020F0502020204030204" pitchFamily="34" charset="0"/>
              </a:rPr>
              <a:t>Uzman Heyetleri</a:t>
            </a:r>
          </a:p>
          <a:p>
            <a:r>
              <a:rPr lang="tr-TR" sz="1600" spc="-15" dirty="0">
                <a:solidFill>
                  <a:schemeClr val="tx1"/>
                </a:solidFill>
                <a:latin typeface="Calibri" panose="020F0502020204030204" pitchFamily="34" charset="0"/>
                <a:cs typeface="Calibri" panose="020F0502020204030204" pitchFamily="34" charset="0"/>
              </a:rPr>
              <a:t>Sınıf III </a:t>
            </a:r>
            <a:r>
              <a:rPr lang="tr-TR" sz="1600" spc="-15" dirty="0" err="1">
                <a:solidFill>
                  <a:schemeClr val="tx1"/>
                </a:solidFill>
                <a:latin typeface="Calibri" panose="020F0502020204030204" pitchFamily="34" charset="0"/>
                <a:cs typeface="Calibri" panose="020F0502020204030204" pitchFamily="34" charset="0"/>
              </a:rPr>
              <a:t>implante</a:t>
            </a:r>
            <a:r>
              <a:rPr lang="tr-TR" sz="1600" spc="-15" dirty="0">
                <a:solidFill>
                  <a:schemeClr val="tx1"/>
                </a:solidFill>
                <a:latin typeface="Calibri" panose="020F0502020204030204" pitchFamily="34" charset="0"/>
                <a:cs typeface="Calibri" panose="020F0502020204030204" pitchFamily="34" charset="0"/>
              </a:rPr>
              <a:t> edilebilir cihazlar ve bir tıbbi ürünü tatbik etmek ve/veya uzaklaştırmak için tasarlanan Sınıf </a:t>
            </a:r>
            <a:r>
              <a:rPr lang="tr-TR" sz="1600" spc="-15" dirty="0" err="1">
                <a:solidFill>
                  <a:schemeClr val="tx1"/>
                </a:solidFill>
                <a:latin typeface="Calibri" panose="020F0502020204030204" pitchFamily="34" charset="0"/>
                <a:cs typeface="Calibri" panose="020F0502020204030204" pitchFamily="34" charset="0"/>
              </a:rPr>
              <a:t>IIb</a:t>
            </a:r>
            <a:r>
              <a:rPr lang="tr-TR" sz="1600" spc="-15" dirty="0">
                <a:solidFill>
                  <a:schemeClr val="tx1"/>
                </a:solidFill>
                <a:latin typeface="Calibri" panose="020F0502020204030204" pitchFamily="34" charset="0"/>
                <a:cs typeface="Calibri" panose="020F0502020204030204" pitchFamily="34" charset="0"/>
              </a:rPr>
              <a:t> aktif cihazlar için onaylanmış kuruluşlar, belirli durumlar haricinde, </a:t>
            </a:r>
            <a:r>
              <a:rPr lang="tr-TR" sz="1600" spc="-15" dirty="0">
                <a:solidFill>
                  <a:srgbClr val="FF0000"/>
                </a:solidFill>
                <a:latin typeface="Calibri" panose="020F0502020204030204" pitchFamily="34" charset="0"/>
                <a:cs typeface="Calibri" panose="020F0502020204030204" pitchFamily="34" charset="0"/>
              </a:rPr>
              <a:t>klinik değerlendirmenin değerlendirilmesi raporları</a:t>
            </a:r>
            <a:r>
              <a:rPr lang="tr-TR" sz="1600" spc="-15" dirty="0">
                <a:solidFill>
                  <a:schemeClr val="tx1"/>
                </a:solidFill>
                <a:latin typeface="Calibri" panose="020F0502020204030204" pitchFamily="34" charset="0"/>
                <a:cs typeface="Calibri" panose="020F0502020204030204" pitchFamily="34" charset="0"/>
              </a:rPr>
              <a:t>nın gözden geçirilmesi için </a:t>
            </a:r>
            <a:r>
              <a:rPr lang="tr-TR" sz="1600" spc="-15" dirty="0">
                <a:solidFill>
                  <a:srgbClr val="FF0000"/>
                </a:solidFill>
                <a:latin typeface="Calibri" panose="020F0502020204030204" pitchFamily="34" charset="0"/>
                <a:cs typeface="Calibri" panose="020F0502020204030204" pitchFamily="34" charset="0"/>
              </a:rPr>
              <a:t>uzman heyetleri </a:t>
            </a:r>
            <a:r>
              <a:rPr lang="tr-TR" sz="1600" spc="-15" dirty="0">
                <a:solidFill>
                  <a:schemeClr val="tx1"/>
                </a:solidFill>
                <a:latin typeface="Calibri" panose="020F0502020204030204" pitchFamily="34" charset="0"/>
                <a:cs typeface="Calibri" panose="020F0502020204030204" pitchFamily="34" charset="0"/>
              </a:rPr>
              <a:t>talep etmekle yükümlüdür. Klinik değerlendirme ile ilgili olarak uzman heyetleriyle konsültasyon, klinik konularda deneyim paylaşımı yapılarak ve bu konsültasyon sürecinden geçmiş olan cihaz kategorilerine ilişkin ortak </a:t>
            </a:r>
            <a:r>
              <a:rPr lang="tr-TR" sz="1600" spc="-15" dirty="0" err="1">
                <a:solidFill>
                  <a:schemeClr val="tx1"/>
                </a:solidFill>
                <a:latin typeface="Calibri" panose="020F0502020204030204" pitchFamily="34" charset="0"/>
                <a:cs typeface="Calibri" panose="020F0502020204030204" pitchFamily="34" charset="0"/>
              </a:rPr>
              <a:t>spesifikasyonlar</a:t>
            </a:r>
            <a:r>
              <a:rPr lang="tr-TR" sz="1600" spc="-15" dirty="0">
                <a:solidFill>
                  <a:schemeClr val="tx1"/>
                </a:solidFill>
                <a:latin typeface="Calibri" panose="020F0502020204030204" pitchFamily="34" charset="0"/>
                <a:cs typeface="Calibri" panose="020F0502020204030204" pitchFamily="34" charset="0"/>
              </a:rPr>
              <a:t> (OS) geliştirerek </a:t>
            </a:r>
            <a:r>
              <a:rPr lang="tr-TR" sz="1600" spc="-15" dirty="0">
                <a:solidFill>
                  <a:srgbClr val="FF0000"/>
                </a:solidFill>
                <a:latin typeface="Calibri" panose="020F0502020204030204" pitchFamily="34" charset="0"/>
                <a:cs typeface="Calibri" panose="020F0502020204030204" pitchFamily="34" charset="0"/>
              </a:rPr>
              <a:t>yüksek riskli tıbbi cihazlara ilişkin </a:t>
            </a:r>
            <a:r>
              <a:rPr lang="tr-TR" sz="1600" spc="-15" dirty="0">
                <a:solidFill>
                  <a:schemeClr val="tx1"/>
                </a:solidFill>
                <a:latin typeface="Calibri" panose="020F0502020204030204" pitchFamily="34" charset="0"/>
                <a:cs typeface="Calibri" panose="020F0502020204030204" pitchFamily="34" charset="0"/>
              </a:rPr>
              <a:t>uyumlaştırılmış bir değerlendirme sağlamalıdır.</a:t>
            </a:r>
          </a:p>
          <a:p>
            <a:pPr>
              <a:buFontTx/>
              <a:buChar char="-"/>
            </a:pPr>
            <a:r>
              <a:rPr lang="tr-TR" sz="1600" spc="-15" dirty="0">
                <a:solidFill>
                  <a:srgbClr val="FF0000"/>
                </a:solidFill>
                <a:latin typeface="Calibri" panose="020F0502020204030204" pitchFamily="34" charset="0"/>
                <a:cs typeface="Calibri" panose="020F0502020204030204" pitchFamily="34" charset="0"/>
              </a:rPr>
              <a:t>Sınıf III cihazlar ve belirli sınıf </a:t>
            </a:r>
            <a:r>
              <a:rPr lang="tr-TR" sz="1600" spc="-15" dirty="0" err="1">
                <a:solidFill>
                  <a:srgbClr val="FF0000"/>
                </a:solidFill>
                <a:latin typeface="Calibri" panose="020F0502020204030204" pitchFamily="34" charset="0"/>
                <a:cs typeface="Calibri" panose="020F0502020204030204" pitchFamily="34" charset="0"/>
              </a:rPr>
              <a:t>IIb</a:t>
            </a:r>
            <a:r>
              <a:rPr lang="tr-TR" sz="1600" spc="-15" dirty="0">
                <a:solidFill>
                  <a:srgbClr val="FF0000"/>
                </a:solidFill>
                <a:latin typeface="Calibri" panose="020F0502020204030204" pitchFamily="34" charset="0"/>
                <a:cs typeface="Calibri" panose="020F0502020204030204" pitchFamily="34" charset="0"/>
              </a:rPr>
              <a:t> cihazlar için imalatçı</a:t>
            </a:r>
            <a:r>
              <a:rPr lang="tr-TR" sz="1600" spc="-15" dirty="0">
                <a:solidFill>
                  <a:schemeClr val="tx1"/>
                </a:solidFill>
                <a:latin typeface="Calibri" panose="020F0502020204030204" pitchFamily="34" charset="0"/>
                <a:cs typeface="Calibri" panose="020F0502020204030204" pitchFamily="34" charset="0"/>
              </a:rPr>
              <a:t>, kendi klinik değerlendirmesi ve/veya araştırmasından önce gönüllü olarak, klinik geliştirme stratejisi ve klinik araştırma önerileri ile ilgili, </a:t>
            </a:r>
            <a:r>
              <a:rPr lang="tr-TR" sz="1600" spc="-15" dirty="0">
                <a:solidFill>
                  <a:srgbClr val="FF0000"/>
                </a:solidFill>
                <a:latin typeface="Calibri" panose="020F0502020204030204" pitchFamily="34" charset="0"/>
                <a:cs typeface="Calibri" panose="020F0502020204030204" pitchFamily="34" charset="0"/>
              </a:rPr>
              <a:t>bir uzman heyetine danışabilmelidir</a:t>
            </a:r>
            <a:r>
              <a:rPr lang="tr-TR" sz="1600" spc="-15" dirty="0">
                <a:solidFill>
                  <a:schemeClr val="tx1"/>
                </a:solidFill>
                <a:latin typeface="Calibri" panose="020F0502020204030204" pitchFamily="34" charset="0"/>
                <a:cs typeface="Calibri" panose="020F0502020204030204" pitchFamily="34" charset="0"/>
              </a:rPr>
              <a:t>.</a:t>
            </a:r>
          </a:p>
          <a:p>
            <a:pPr>
              <a:buFontTx/>
              <a:buChar char="-"/>
            </a:pPr>
            <a:r>
              <a:rPr lang="tr-TR" sz="1600" spc="-15" dirty="0">
                <a:solidFill>
                  <a:srgbClr val="FF0000"/>
                </a:solidFill>
                <a:latin typeface="Calibri" panose="020F0502020204030204" pitchFamily="34" charset="0"/>
                <a:cs typeface="Calibri" panose="020F0502020204030204" pitchFamily="34" charset="0"/>
              </a:rPr>
              <a:t>Uzman heyetleri ve uzman laboratuvarları; bu </a:t>
            </a:r>
            <a:r>
              <a:rPr lang="tr-TR" sz="1600" spc="-15" dirty="0" err="1">
                <a:solidFill>
                  <a:srgbClr val="FF0000"/>
                </a:solidFill>
                <a:latin typeface="Calibri" panose="020F0502020204030204" pitchFamily="34" charset="0"/>
                <a:cs typeface="Calibri" panose="020F0502020204030204" pitchFamily="34" charset="0"/>
              </a:rPr>
              <a:t>Tüzük’ün</a:t>
            </a:r>
            <a:r>
              <a:rPr lang="tr-TR" sz="1600" spc="-15" dirty="0">
                <a:solidFill>
                  <a:srgbClr val="FF0000"/>
                </a:solidFill>
                <a:latin typeface="Calibri" panose="020F0502020204030204" pitchFamily="34" charset="0"/>
                <a:cs typeface="Calibri" panose="020F0502020204030204" pitchFamily="34" charset="0"/>
              </a:rPr>
              <a:t> uygulanmasına ilişkin, Komisyona, MDCG ’ye, imalatçılara ve onaylanmış kuruluşlara bilimsel, teknik ve klinik destek sağlamak amacıyla, güncel klinik, bilimsel veya teknik uzmanlıklarına dayalı olarak Komisyon tarafından atanmalıdır. Ayrıca, uzman heyetleri; belirli yüksek riskli cihazlarda, onaylanmış kuruluşların klinik değerlendirmenin değerlendirilmesi raporlarına ilişkin görüş sunma görevlerini yerine getirmelidir.</a:t>
            </a:r>
          </a:p>
          <a:p>
            <a:pPr marL="0" indent="0">
              <a:buNone/>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845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310716" y="961649"/>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5.1. Belirli sınıf III ve sınıf </a:t>
            </a:r>
            <a:r>
              <a:rPr lang="tr-TR" spc="-15" dirty="0" err="1">
                <a:solidFill>
                  <a:schemeClr val="tx1"/>
                </a:solidFill>
                <a:latin typeface="Calibri" panose="020F0502020204030204" pitchFamily="34" charset="0"/>
                <a:cs typeface="Calibri" panose="020F0502020204030204" pitchFamily="34" charset="0"/>
              </a:rPr>
              <a:t>IIb</a:t>
            </a:r>
            <a:r>
              <a:rPr lang="tr-TR" spc="-15" dirty="0">
                <a:solidFill>
                  <a:schemeClr val="tx1"/>
                </a:solidFill>
                <a:latin typeface="Calibri" panose="020F0502020204030204" pitchFamily="34" charset="0"/>
                <a:cs typeface="Calibri" panose="020F0502020204030204" pitchFamily="34" charset="0"/>
              </a:rPr>
              <a:t> cihazlar için değerlendirme prosedürü</a:t>
            </a:r>
          </a:p>
          <a:p>
            <a:pPr marL="0" indent="0">
              <a:buNone/>
            </a:pPr>
            <a:r>
              <a:rPr lang="tr-TR" sz="1600" spc="-15" dirty="0">
                <a:solidFill>
                  <a:srgbClr val="FF0000"/>
                </a:solidFill>
                <a:latin typeface="Calibri" panose="020F0502020204030204" pitchFamily="34" charset="0"/>
                <a:cs typeface="Calibri" panose="020F0502020204030204" pitchFamily="34" charset="0"/>
              </a:rPr>
              <a:t>Uzman Heyetleri</a:t>
            </a:r>
          </a:p>
          <a:p>
            <a:r>
              <a:rPr lang="tr-TR" sz="1600" spc="-15" dirty="0">
                <a:solidFill>
                  <a:srgbClr val="FF0000"/>
                </a:solidFill>
                <a:latin typeface="Calibri" panose="020F0502020204030204" pitchFamily="34" charset="0"/>
                <a:cs typeface="Calibri" panose="020F0502020204030204" pitchFamily="34" charset="0"/>
              </a:rPr>
              <a:t>Uzman heyetleri</a:t>
            </a:r>
            <a:r>
              <a:rPr lang="tr-TR" sz="1600" spc="-15" dirty="0">
                <a:solidFill>
                  <a:schemeClr val="tx1"/>
                </a:solidFill>
                <a:latin typeface="Calibri" panose="020F0502020204030204" pitchFamily="34" charset="0"/>
                <a:cs typeface="Calibri" panose="020F0502020204030204" pitchFamily="34" charset="0"/>
              </a:rPr>
              <a:t>; alanında güncel klinik, bilimsel veya teknik uzmanlıkları temelinde ve Birlik içindeki bilimsel ve klinik yaklaşım çeşitliliğini yansıtan bir coğrafi dağılımla </a:t>
            </a:r>
            <a:r>
              <a:rPr lang="tr-TR" sz="1600" spc="-15" dirty="0">
                <a:solidFill>
                  <a:srgbClr val="FF0000"/>
                </a:solidFill>
                <a:latin typeface="Calibri" panose="020F0502020204030204" pitchFamily="34" charset="0"/>
                <a:cs typeface="Calibri" panose="020F0502020204030204" pitchFamily="34" charset="0"/>
              </a:rPr>
              <a:t>Komisyon tarafından atanan danışmanlardan oluşur</a:t>
            </a:r>
            <a:r>
              <a:rPr lang="tr-TR" sz="1600" spc="-15" dirty="0">
                <a:solidFill>
                  <a:schemeClr val="tx1"/>
                </a:solidFill>
                <a:latin typeface="Calibri" panose="020F0502020204030204" pitchFamily="34" charset="0"/>
                <a:cs typeface="Calibri" panose="020F0502020204030204" pitchFamily="34" charset="0"/>
              </a:rPr>
              <a:t>. Komisyon, gerekli ihtiyaçlara göre, her heyetin üye sayılarını belirler.</a:t>
            </a:r>
          </a:p>
          <a:p>
            <a:r>
              <a:rPr lang="tr-TR" sz="1600" spc="-15" dirty="0">
                <a:solidFill>
                  <a:schemeClr val="tx1"/>
                </a:solidFill>
                <a:latin typeface="Calibri" panose="020F0502020204030204" pitchFamily="34" charset="0"/>
                <a:cs typeface="Calibri" panose="020F0502020204030204" pitchFamily="34" charset="0"/>
              </a:rPr>
              <a:t>Uzman heyetlerinin üyeleri, görevlerini tarafsızlık ve objektiflik ile yerine getirirler. Uzman grup üyeleri, onaylanmış kuruluşlardan veya imalatçılardan, talimat beklemezler veya almazlar. Her üye, kamuya açık olacak bir çıkar çatışması beyanı düzenler.</a:t>
            </a:r>
          </a:p>
          <a:p>
            <a:r>
              <a:rPr lang="tr-TR" sz="1600" spc="-15" dirty="0">
                <a:solidFill>
                  <a:schemeClr val="tx1"/>
                </a:solidFill>
                <a:latin typeface="Calibri" panose="020F0502020204030204" pitchFamily="34" charset="0"/>
                <a:cs typeface="Calibri" panose="020F0502020204030204" pitchFamily="34" charset="0"/>
              </a:rPr>
              <a:t>Komisyon, olası çıkar çatışmalarını aktif bir şekilde yönetmek ve önlemek için sistemler ve prosedürler oluşturur.</a:t>
            </a:r>
          </a:p>
          <a:p>
            <a:r>
              <a:rPr lang="tr-TR" sz="1600" spc="-15" dirty="0">
                <a:solidFill>
                  <a:schemeClr val="tx1"/>
                </a:solidFill>
                <a:latin typeface="Calibri" panose="020F0502020204030204" pitchFamily="34" charset="0"/>
                <a:cs typeface="Calibri" panose="020F0502020204030204" pitchFamily="34" charset="0"/>
              </a:rPr>
              <a:t>Uzman heyetleri, bilimsel görüşlerini hazırlarken, hasta örgütleri ve sağlık profesyonelleri dahil olmak üzere, paydaşlar tarafından sağlanan ilgili bilgileri dikkate alır.</a:t>
            </a:r>
            <a:r>
              <a:rPr lang="tr-TR" dirty="0"/>
              <a:t>	</a:t>
            </a:r>
          </a:p>
          <a:p>
            <a:pPr marL="0" indent="0">
              <a:buNone/>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9020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5.1. Belirli sınıf III ve sınıf </a:t>
            </a:r>
            <a:r>
              <a:rPr lang="tr-TR" spc="-15" dirty="0" err="1">
                <a:solidFill>
                  <a:schemeClr val="tx1"/>
                </a:solidFill>
                <a:latin typeface="Calibri" panose="020F0502020204030204" pitchFamily="34" charset="0"/>
                <a:cs typeface="Calibri" panose="020F0502020204030204" pitchFamily="34" charset="0"/>
              </a:rPr>
              <a:t>IIb</a:t>
            </a:r>
            <a:r>
              <a:rPr lang="tr-TR" spc="-15" dirty="0">
                <a:solidFill>
                  <a:schemeClr val="tx1"/>
                </a:solidFill>
                <a:latin typeface="Calibri" panose="020F0502020204030204" pitchFamily="34" charset="0"/>
                <a:cs typeface="Calibri" panose="020F0502020204030204" pitchFamily="34" charset="0"/>
              </a:rPr>
              <a:t> cihazlar için değerlendirme prosedürü</a:t>
            </a:r>
          </a:p>
          <a:p>
            <a:pPr>
              <a:buFont typeface="Wingdings" panose="05000000000000000000" pitchFamily="2" charset="2"/>
              <a:buChar char="ü"/>
            </a:pPr>
            <a:r>
              <a:rPr lang="tr-TR" sz="1600" spc="-15" dirty="0">
                <a:solidFill>
                  <a:schemeClr val="tx1"/>
                </a:solidFill>
                <a:latin typeface="Calibri" panose="020F0502020204030204" pitchFamily="34" charset="0"/>
                <a:cs typeface="Calibri" panose="020F0502020204030204" pitchFamily="34" charset="0"/>
              </a:rPr>
              <a:t>Onaylanmış kuruluştan ayrıca kendi değerlendirmelerini uzman heyetine sunması talep edilebilir.</a:t>
            </a:r>
          </a:p>
          <a:p>
            <a:pPr>
              <a:buFont typeface="Wingdings" panose="05000000000000000000" pitchFamily="2" charset="2"/>
              <a:buChar char="ü"/>
            </a:pPr>
            <a:r>
              <a:rPr lang="tr-TR" sz="1600" spc="-15" dirty="0">
                <a:solidFill>
                  <a:schemeClr val="tx1"/>
                </a:solidFill>
                <a:latin typeface="Calibri" panose="020F0502020204030204" pitchFamily="34" charset="0"/>
                <a:cs typeface="Calibri" panose="020F0502020204030204" pitchFamily="34" charset="0"/>
              </a:rPr>
              <a:t>Uzman heyeti aşağıdaki kriterlerin tümüne dayanarak </a:t>
            </a:r>
            <a:r>
              <a:rPr lang="tr-TR" sz="1600" spc="-15" dirty="0">
                <a:solidFill>
                  <a:srgbClr val="FF0000"/>
                </a:solidFill>
                <a:latin typeface="Calibri" panose="020F0502020204030204" pitchFamily="34" charset="0"/>
                <a:cs typeface="Calibri" panose="020F0502020204030204" pitchFamily="34" charset="0"/>
              </a:rPr>
              <a:t>bilimsel görüş sunup sunmamaya karar verir</a:t>
            </a:r>
            <a:r>
              <a:rPr lang="tr-TR" sz="1600" spc="-15" dirty="0">
                <a:solidFill>
                  <a:schemeClr val="tx1"/>
                </a:solidFill>
                <a:latin typeface="Calibri" panose="020F0502020204030204" pitchFamily="34" charset="0"/>
                <a:cs typeface="Calibri" panose="020F0502020204030204" pitchFamily="34" charset="0"/>
              </a:rPr>
              <a:t>:</a:t>
            </a:r>
          </a:p>
          <a:p>
            <a:pPr marL="0" indent="0">
              <a:buNone/>
            </a:pPr>
            <a:r>
              <a:rPr lang="tr-TR" sz="1600" spc="-15" dirty="0">
                <a:solidFill>
                  <a:schemeClr val="tx1"/>
                </a:solidFill>
                <a:latin typeface="Calibri" panose="020F0502020204030204" pitchFamily="34" charset="0"/>
                <a:cs typeface="Calibri" panose="020F0502020204030204" pitchFamily="34" charset="0"/>
              </a:rPr>
              <a:t>(i) cihazın veya dahil olduğu ilgili </a:t>
            </a:r>
            <a:r>
              <a:rPr lang="tr-TR" sz="1600" spc="-15" dirty="0">
                <a:solidFill>
                  <a:srgbClr val="FF0000"/>
                </a:solidFill>
                <a:latin typeface="Calibri" panose="020F0502020204030204" pitchFamily="34" charset="0"/>
                <a:cs typeface="Calibri" panose="020F0502020204030204" pitchFamily="34" charset="0"/>
              </a:rPr>
              <a:t>klinik prosedürün yeniliği </a:t>
            </a:r>
            <a:r>
              <a:rPr lang="tr-TR" sz="1600" spc="-15" dirty="0">
                <a:solidFill>
                  <a:schemeClr val="tx1"/>
                </a:solidFill>
                <a:latin typeface="Calibri" panose="020F0502020204030204" pitchFamily="34" charset="0"/>
                <a:cs typeface="Calibri" panose="020F0502020204030204" pitchFamily="34" charset="0"/>
              </a:rPr>
              <a:t>ve bunların başlıca olası klinik veya sağlık etkisi;</a:t>
            </a:r>
          </a:p>
          <a:p>
            <a:pPr marL="0" indent="0">
              <a:buNone/>
            </a:pPr>
            <a:r>
              <a:rPr lang="tr-TR" sz="1600" spc="-15" dirty="0">
                <a:solidFill>
                  <a:schemeClr val="tx1"/>
                </a:solidFill>
                <a:latin typeface="Calibri" panose="020F0502020204030204" pitchFamily="34" charset="0"/>
                <a:cs typeface="Calibri" panose="020F0502020204030204" pitchFamily="34" charset="0"/>
              </a:rPr>
              <a:t>(ii) bileşenler veya kaynak materyal bakımından ya da cihazın bozulması durumunda sağlık üzerindeki etkisi bakımından bilimsel olarak geçerli sağlık endişeleri nedeniyle </a:t>
            </a:r>
            <a:r>
              <a:rPr lang="tr-TR" sz="1600" spc="-15" dirty="0">
                <a:solidFill>
                  <a:srgbClr val="FF0000"/>
                </a:solidFill>
                <a:latin typeface="Calibri" panose="020F0502020204030204" pitchFamily="34" charset="0"/>
                <a:cs typeface="Calibri" panose="020F0502020204030204" pitchFamily="34" charset="0"/>
              </a:rPr>
              <a:t>spesifik cihaz kategorisi veya grubunun fayda-risk profilinde önemli ölçüde bir </a:t>
            </a:r>
            <a:r>
              <a:rPr lang="tr-TR" sz="1600" spc="-15" dirty="0" err="1">
                <a:solidFill>
                  <a:srgbClr val="FF0000"/>
                </a:solidFill>
                <a:latin typeface="Calibri" panose="020F0502020204030204" pitchFamily="34" charset="0"/>
                <a:cs typeface="Calibri" panose="020F0502020204030204" pitchFamily="34" charset="0"/>
              </a:rPr>
              <a:t>advers</a:t>
            </a:r>
            <a:r>
              <a:rPr lang="tr-TR" sz="1600" spc="-15" dirty="0">
                <a:solidFill>
                  <a:srgbClr val="FF0000"/>
                </a:solidFill>
                <a:latin typeface="Calibri" panose="020F0502020204030204" pitchFamily="34" charset="0"/>
                <a:cs typeface="Calibri" panose="020F0502020204030204" pitchFamily="34" charset="0"/>
              </a:rPr>
              <a:t> değişiklik</a:t>
            </a:r>
            <a:r>
              <a:rPr lang="tr-TR" sz="1600" spc="-15" dirty="0">
                <a:solidFill>
                  <a:schemeClr val="tx1"/>
                </a:solidFill>
                <a:latin typeface="Calibri" panose="020F0502020204030204" pitchFamily="34" charset="0"/>
                <a:cs typeface="Calibri" panose="020F0502020204030204" pitchFamily="34" charset="0"/>
              </a:rPr>
              <a:t>;</a:t>
            </a:r>
          </a:p>
          <a:p>
            <a:pPr marL="0" indent="0">
              <a:buNone/>
            </a:pPr>
            <a:r>
              <a:rPr lang="tr-TR" sz="1600" spc="-15" dirty="0">
                <a:solidFill>
                  <a:schemeClr val="tx1"/>
                </a:solidFill>
                <a:latin typeface="Calibri" panose="020F0502020204030204" pitchFamily="34" charset="0"/>
                <a:cs typeface="Calibri" panose="020F0502020204030204" pitchFamily="34" charset="0"/>
              </a:rPr>
              <a:t>(iii) spesifik bir cihaz kategorisi veya grubu bakımından 87. madde uyarınca raporlanan </a:t>
            </a:r>
            <a:r>
              <a:rPr lang="tr-TR" sz="1600" spc="-15" dirty="0">
                <a:solidFill>
                  <a:srgbClr val="FF0000"/>
                </a:solidFill>
                <a:latin typeface="Calibri" panose="020F0502020204030204" pitchFamily="34" charset="0"/>
                <a:cs typeface="Calibri" panose="020F0502020204030204" pitchFamily="34" charset="0"/>
              </a:rPr>
              <a:t>ciddi olumsuz olayların oranında önemli ölçüde artış.</a:t>
            </a:r>
          </a:p>
          <a:p>
            <a:pPr marL="0" indent="0">
              <a:buNone/>
            </a:pPr>
            <a:endParaRPr lang="tr-TR" sz="1600" spc="-15" dirty="0">
              <a:solidFill>
                <a:srgbClr val="FF0000"/>
              </a:solidFill>
              <a:latin typeface="Calibri" panose="020F0502020204030204" pitchFamily="34" charset="0"/>
              <a:cs typeface="Calibri" panose="020F0502020204030204" pitchFamily="34" charset="0"/>
            </a:endParaRPr>
          </a:p>
          <a:p>
            <a:pPr marL="0" indent="0">
              <a:buNone/>
            </a:pPr>
            <a:r>
              <a:rPr lang="tr-TR" sz="1600" spc="-15" dirty="0">
                <a:solidFill>
                  <a:schemeClr val="tx1"/>
                </a:solidFill>
                <a:latin typeface="Calibri" panose="020F0502020204030204" pitchFamily="34" charset="0"/>
                <a:cs typeface="Calibri" panose="020F0502020204030204" pitchFamily="34" charset="0"/>
              </a:rPr>
              <a:t>https://ec.europa.eu/health/medical-devices-expert-panels/experts/list-opinions-provided-under-cecp_en</a:t>
            </a:r>
          </a:p>
          <a:p>
            <a:pPr marL="0" indent="0">
              <a:buNone/>
            </a:pPr>
            <a:endParaRPr lang="tr-TR" sz="1400" b="1" spc="-15" dirty="0">
              <a:solidFill>
                <a:schemeClr val="tx1"/>
              </a:solidFill>
            </a:endParaRPr>
          </a:p>
          <a:p>
            <a:pPr>
              <a:buFont typeface="Wingdings" panose="05000000000000000000" pitchFamily="2" charset="2"/>
              <a:buChar char="ü"/>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18</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7628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z="2200" spc="-15" dirty="0">
                <a:solidFill>
                  <a:schemeClr val="tx1"/>
                </a:solidFill>
                <a:latin typeface="Calibri" panose="020F0502020204030204" pitchFamily="34" charset="0"/>
                <a:cs typeface="Calibri" panose="020F0502020204030204" pitchFamily="34" charset="0"/>
              </a:rPr>
              <a:t>5. </a:t>
            </a:r>
            <a:r>
              <a:rPr lang="tr-TR" sz="22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z="2000" spc="-15" dirty="0">
                <a:solidFill>
                  <a:schemeClr val="tx1"/>
                </a:solidFill>
                <a:latin typeface="Calibri" panose="020F0502020204030204" pitchFamily="34" charset="0"/>
                <a:cs typeface="Calibri" panose="020F0502020204030204" pitchFamily="34" charset="0"/>
              </a:rPr>
              <a:t>5.1. Belirli sınıf III ve sınıf </a:t>
            </a:r>
            <a:r>
              <a:rPr lang="tr-TR" sz="2000" spc="-15" dirty="0" err="1">
                <a:solidFill>
                  <a:schemeClr val="tx1"/>
                </a:solidFill>
                <a:latin typeface="Calibri" panose="020F0502020204030204" pitchFamily="34" charset="0"/>
                <a:cs typeface="Calibri" panose="020F0502020204030204" pitchFamily="34" charset="0"/>
              </a:rPr>
              <a:t>IIb</a:t>
            </a:r>
            <a:r>
              <a:rPr lang="tr-TR" sz="2000" spc="-15" dirty="0">
                <a:solidFill>
                  <a:schemeClr val="tx1"/>
                </a:solidFill>
                <a:latin typeface="Calibri" panose="020F0502020204030204" pitchFamily="34" charset="0"/>
                <a:cs typeface="Calibri" panose="020F0502020204030204" pitchFamily="34" charset="0"/>
              </a:rPr>
              <a:t> cihazlar için değerlendirme prosedürü</a:t>
            </a:r>
          </a:p>
          <a:p>
            <a:pPr>
              <a:buFont typeface="Wingdings" panose="05000000000000000000" pitchFamily="2" charset="2"/>
              <a:buChar char="ü"/>
            </a:pPr>
            <a:r>
              <a:rPr lang="tr-TR" spc="-15" dirty="0">
                <a:solidFill>
                  <a:schemeClr val="tx1"/>
                </a:solidFill>
                <a:latin typeface="Calibri" panose="020F0502020204030204" pitchFamily="34" charset="0"/>
                <a:cs typeface="Calibri" panose="020F0502020204030204" pitchFamily="34" charset="0"/>
              </a:rPr>
              <a:t>Uzman heyetinin bilimsel görüşü verme süresi </a:t>
            </a:r>
            <a:r>
              <a:rPr lang="tr-TR" spc="-15" dirty="0">
                <a:solidFill>
                  <a:srgbClr val="FF0000"/>
                </a:solidFill>
                <a:latin typeface="Calibri" panose="020F0502020204030204" pitchFamily="34" charset="0"/>
                <a:cs typeface="Calibri" panose="020F0502020204030204" pitchFamily="34" charset="0"/>
              </a:rPr>
              <a:t>60 gündür. </a:t>
            </a:r>
          </a:p>
          <a:p>
            <a:pPr>
              <a:buFont typeface="Wingdings" panose="05000000000000000000" pitchFamily="2" charset="2"/>
              <a:buChar char="ü"/>
            </a:pPr>
            <a:r>
              <a:rPr lang="tr-TR" spc="-15" dirty="0">
                <a:solidFill>
                  <a:schemeClr val="tx1"/>
                </a:solidFill>
                <a:latin typeface="Calibri" panose="020F0502020204030204" pitchFamily="34" charset="0"/>
                <a:cs typeface="Calibri" panose="020F0502020204030204" pitchFamily="34" charset="0"/>
              </a:rPr>
              <a:t>Uzman heyeti bilimsel görüş vermemeye de karar verebilir. Bu durumda </a:t>
            </a:r>
            <a:r>
              <a:rPr lang="tr-TR" spc="-15" dirty="0">
                <a:solidFill>
                  <a:srgbClr val="FF0000"/>
                </a:solidFill>
                <a:latin typeface="Calibri" panose="020F0502020204030204" pitchFamily="34" charset="0"/>
                <a:cs typeface="Calibri" panose="020F0502020204030204" pitchFamily="34" charset="0"/>
              </a:rPr>
              <a:t>21 gün içerisinde </a:t>
            </a:r>
            <a:r>
              <a:rPr lang="tr-TR" spc="-15" dirty="0" err="1">
                <a:solidFill>
                  <a:srgbClr val="FF0000"/>
                </a:solidFill>
                <a:latin typeface="Calibri" panose="020F0502020204030204" pitchFamily="34" charset="0"/>
                <a:cs typeface="Calibri" panose="020F0502020204030204" pitchFamily="34" charset="0"/>
              </a:rPr>
              <a:t>OK’yı</a:t>
            </a:r>
            <a:r>
              <a:rPr lang="tr-TR" spc="-15" dirty="0">
                <a:solidFill>
                  <a:srgbClr val="FF0000"/>
                </a:solidFill>
                <a:latin typeface="Calibri" panose="020F0502020204030204" pitchFamily="34" charset="0"/>
                <a:cs typeface="Calibri" panose="020F0502020204030204" pitchFamily="34" charset="0"/>
              </a:rPr>
              <a:t> ve </a:t>
            </a:r>
            <a:r>
              <a:rPr lang="tr-TR" spc="-15" dirty="0" err="1">
                <a:solidFill>
                  <a:srgbClr val="FF0000"/>
                </a:solidFill>
                <a:latin typeface="Calibri" panose="020F0502020204030204" pitchFamily="34" charset="0"/>
                <a:cs typeface="Calibri" panose="020F0502020204030204" pitchFamily="34" charset="0"/>
              </a:rPr>
              <a:t>Eudamed</a:t>
            </a:r>
            <a:r>
              <a:rPr lang="tr-TR" spc="-15" dirty="0">
                <a:solidFill>
                  <a:srgbClr val="FF0000"/>
                </a:solidFill>
                <a:latin typeface="Calibri" panose="020F0502020204030204" pitchFamily="34" charset="0"/>
                <a:cs typeface="Calibri" panose="020F0502020204030204" pitchFamily="34" charset="0"/>
              </a:rPr>
              <a:t> aracılığı ile komisyona bildirir.</a:t>
            </a:r>
            <a:r>
              <a:rPr lang="tr-TR" spc="-15" dirty="0">
                <a:solidFill>
                  <a:schemeClr val="tx1"/>
                </a:solidFill>
                <a:latin typeface="Calibri" panose="020F0502020204030204" pitchFamily="34" charset="0"/>
                <a:cs typeface="Calibri" panose="020F0502020204030204" pitchFamily="34" charset="0"/>
              </a:rPr>
              <a:t> Uzman heyeti, bu süre sınırı içerisinde, kararına yönelik gerekçelerini onaylanmış kuruluşa ve Komisyona sunar, bunun üzerine onaylanmış kuruluş bu cihazın belgelendirme prosedürüne devam edebilir.</a:t>
            </a:r>
          </a:p>
          <a:p>
            <a:pPr>
              <a:buFont typeface="Wingdings" panose="05000000000000000000" pitchFamily="2" charset="2"/>
              <a:buChar char="ü"/>
            </a:pPr>
            <a:r>
              <a:rPr lang="tr-TR" spc="-15" dirty="0">
                <a:solidFill>
                  <a:srgbClr val="FF0000"/>
                </a:solidFill>
                <a:latin typeface="Calibri" panose="020F0502020204030204" pitchFamily="34" charset="0"/>
                <a:cs typeface="Calibri" panose="020F0502020204030204" pitchFamily="34" charset="0"/>
              </a:rPr>
              <a:t>60 gün içerisinde hiçbir görüş verilmemesi durumunda ise OK cihazın belgelendirme prosedürüne devam edebilir</a:t>
            </a:r>
            <a:r>
              <a:rPr lang="tr-TR" spc="-15" dirty="0">
                <a:solidFill>
                  <a:schemeClr val="tx1"/>
                </a:solidFill>
                <a:latin typeface="Calibri" panose="020F0502020204030204" pitchFamily="34" charset="0"/>
                <a:cs typeface="Calibri" panose="020F0502020204030204" pitchFamily="34" charset="0"/>
              </a:rPr>
              <a:t>. </a:t>
            </a:r>
          </a:p>
          <a:p>
            <a:pPr>
              <a:buFont typeface="Wingdings" panose="05000000000000000000" pitchFamily="2" charset="2"/>
              <a:buChar char="ü"/>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19</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998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KAPSAM</a:t>
            </a:r>
            <a:endParaRPr sz="4000" dirty="0">
              <a:solidFill>
                <a:srgbClr val="FF0000"/>
              </a:solidFill>
              <a:latin typeface="Trebuchet MS"/>
              <a:cs typeface="Trebuchet MS"/>
            </a:endParaRPr>
          </a:p>
        </p:txBody>
      </p:sp>
      <p:sp>
        <p:nvSpPr>
          <p:cNvPr id="13" name="object 3"/>
          <p:cNvSpPr txBox="1">
            <a:spLocks noGrp="1"/>
          </p:cNvSpPr>
          <p:nvPr>
            <p:ph idx="1"/>
          </p:nvPr>
        </p:nvSpPr>
        <p:spPr>
          <a:xfrm>
            <a:off x="1565806" y="1655527"/>
            <a:ext cx="8854252" cy="4771102"/>
          </a:xfrm>
          <a:prstGeom prst="rect">
            <a:avLst/>
          </a:prstGeom>
        </p:spPr>
        <p:txBody>
          <a:bodyPr vert="horz" wrap="square" lIns="0" tIns="0" rIns="0" bIns="0" rtlCol="0">
            <a:noAutofit/>
          </a:bodyPr>
          <a:lstStyle/>
          <a:p>
            <a:pPr marL="12065" indent="0">
              <a:buNone/>
              <a:tabLst>
                <a:tab pos="376555" algn="l"/>
              </a:tabLst>
            </a:pPr>
            <a:endParaRPr lang="en-GB" sz="2800" spc="-15" dirty="0">
              <a:latin typeface="Trebuchet MS"/>
              <a:cs typeface="Trebuchet MS"/>
            </a:endParaRPr>
          </a:p>
          <a:p>
            <a:pPr marL="869315" lvl="1" indent="-457200">
              <a:tabLst>
                <a:tab pos="376555" algn="l"/>
              </a:tabLst>
            </a:pPr>
            <a:r>
              <a:rPr lang="tr-TR" sz="2600" spc="-15" dirty="0">
                <a:latin typeface="Trebuchet MS"/>
                <a:cs typeface="Trebuchet MS"/>
              </a:rPr>
              <a:t>Bölüm 1</a:t>
            </a:r>
            <a:r>
              <a:rPr lang="en-GB" sz="2600" spc="-15" dirty="0">
                <a:latin typeface="Trebuchet MS"/>
                <a:cs typeface="Trebuchet MS"/>
              </a:rPr>
              <a:t>– </a:t>
            </a:r>
            <a:r>
              <a:rPr lang="tr-TR" sz="2600" spc="-15" dirty="0">
                <a:latin typeface="Trebuchet MS"/>
                <a:cs typeface="Trebuchet MS"/>
              </a:rPr>
              <a:t>Kalite Yönetim Sistemi</a:t>
            </a:r>
            <a:endParaRPr lang="en-GB" sz="2600" spc="-15" dirty="0">
              <a:latin typeface="Trebuchet MS"/>
              <a:cs typeface="Trebuchet MS"/>
            </a:endParaRPr>
          </a:p>
          <a:p>
            <a:pPr marL="469265" indent="-457200">
              <a:tabLst>
                <a:tab pos="376555" algn="l"/>
              </a:tabLst>
            </a:pPr>
            <a:endParaRPr lang="en-GB" sz="2800" spc="-15" dirty="0">
              <a:latin typeface="Trebuchet MS"/>
              <a:cs typeface="Trebuchet MS"/>
            </a:endParaRPr>
          </a:p>
          <a:p>
            <a:pPr marL="869315" lvl="1" indent="-457200">
              <a:tabLst>
                <a:tab pos="376555" algn="l"/>
              </a:tabLst>
            </a:pPr>
            <a:r>
              <a:rPr lang="tr-TR" sz="2600" spc="-15" dirty="0">
                <a:latin typeface="Trebuchet MS"/>
                <a:cs typeface="Trebuchet MS"/>
              </a:rPr>
              <a:t>Bölüm </a:t>
            </a:r>
            <a:r>
              <a:rPr lang="en-GB" sz="2600" spc="-15" dirty="0">
                <a:latin typeface="Trebuchet MS"/>
                <a:cs typeface="Trebuchet MS"/>
              </a:rPr>
              <a:t>2- </a:t>
            </a:r>
            <a:r>
              <a:rPr lang="tr-TR" sz="2600" spc="-15" dirty="0">
                <a:latin typeface="Trebuchet MS"/>
                <a:cs typeface="Trebuchet MS"/>
              </a:rPr>
              <a:t>Teknik Dokümantasyonun Değerlendirilmesi</a:t>
            </a:r>
            <a:endParaRPr lang="en-GB" sz="2600" spc="-15" dirty="0">
              <a:latin typeface="Trebuchet MS"/>
              <a:cs typeface="Trebuchet MS"/>
            </a:endParaRPr>
          </a:p>
          <a:p>
            <a:pPr marL="469265" indent="-457200">
              <a:tabLst>
                <a:tab pos="376555" algn="l"/>
              </a:tabLst>
            </a:pPr>
            <a:endParaRPr lang="en-GB" sz="2800" spc="-15" dirty="0">
              <a:latin typeface="Trebuchet MS"/>
              <a:cs typeface="Trebuchet MS"/>
            </a:endParaRPr>
          </a:p>
          <a:p>
            <a:pPr marL="869315" lvl="1" indent="-457200">
              <a:tabLst>
                <a:tab pos="376555" algn="l"/>
              </a:tabLst>
            </a:pPr>
            <a:r>
              <a:rPr lang="tr-TR" sz="2600" spc="-15" dirty="0">
                <a:latin typeface="Trebuchet MS"/>
                <a:cs typeface="Trebuchet MS"/>
              </a:rPr>
              <a:t>Bölüm</a:t>
            </a:r>
            <a:r>
              <a:rPr lang="en-GB" sz="2600" spc="-15" dirty="0">
                <a:latin typeface="Trebuchet MS"/>
                <a:cs typeface="Trebuchet MS"/>
              </a:rPr>
              <a:t> 3- </a:t>
            </a:r>
            <a:r>
              <a:rPr lang="tr-TR" sz="2600" spc="-15" dirty="0">
                <a:latin typeface="Trebuchet MS"/>
                <a:cs typeface="Trebuchet MS"/>
              </a:rPr>
              <a:t>İdari Hükümler</a:t>
            </a:r>
            <a:endParaRPr lang="en-GB" sz="2600" spc="-15" dirty="0">
              <a:latin typeface="Trebuchet MS"/>
              <a:cs typeface="Trebuchet MS"/>
            </a:endParaRPr>
          </a:p>
          <a:p>
            <a:pPr marL="469265" indent="-457200">
              <a:tabLst>
                <a:tab pos="376555" algn="l"/>
              </a:tabLst>
            </a:pP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a:p>
            <a:pPr marL="12065" indent="0">
              <a:buNone/>
              <a:tabLst>
                <a:tab pos="376555" algn="l"/>
              </a:tabLst>
            </a:pPr>
            <a:endParaRPr lang="en-GB"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2528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5.1. Belirli sınıf III ve sınıf </a:t>
            </a:r>
            <a:r>
              <a:rPr lang="tr-TR" spc="-15" dirty="0" err="1">
                <a:solidFill>
                  <a:schemeClr val="tx1"/>
                </a:solidFill>
                <a:latin typeface="Calibri" panose="020F0502020204030204" pitchFamily="34" charset="0"/>
                <a:cs typeface="Calibri" panose="020F0502020204030204" pitchFamily="34" charset="0"/>
              </a:rPr>
              <a:t>IIb</a:t>
            </a:r>
            <a:r>
              <a:rPr lang="tr-TR" spc="-15" dirty="0">
                <a:solidFill>
                  <a:schemeClr val="tx1"/>
                </a:solidFill>
                <a:latin typeface="Calibri" panose="020F0502020204030204" pitchFamily="34" charset="0"/>
                <a:cs typeface="Calibri" panose="020F0502020204030204" pitchFamily="34" charset="0"/>
              </a:rPr>
              <a:t> cihazlar için değerlendirme prosedürü</a:t>
            </a:r>
          </a:p>
          <a:p>
            <a:pPr>
              <a:buFont typeface="Wingdings" panose="05000000000000000000" pitchFamily="2" charset="2"/>
              <a:buChar char="ü"/>
            </a:pPr>
            <a:r>
              <a:rPr lang="tr-TR" sz="1600" b="1" spc="-15" dirty="0">
                <a:solidFill>
                  <a:schemeClr val="tx1"/>
                </a:solidFill>
                <a:latin typeface="Calibri" panose="020F0502020204030204" pitchFamily="34" charset="0"/>
                <a:cs typeface="Calibri" panose="020F0502020204030204" pitchFamily="34" charset="0"/>
              </a:rPr>
              <a:t>Uzman heyeti;</a:t>
            </a:r>
          </a:p>
          <a:p>
            <a:pPr>
              <a:buFont typeface="Arial" panose="020B0604020202020204" pitchFamily="34" charset="0"/>
              <a:buChar char="•"/>
            </a:pPr>
            <a:r>
              <a:rPr lang="tr-TR" sz="1600" spc="-15" dirty="0">
                <a:solidFill>
                  <a:schemeClr val="tx1"/>
                </a:solidFill>
                <a:latin typeface="Calibri" panose="020F0502020204030204" pitchFamily="34" charset="0"/>
                <a:cs typeface="Calibri" panose="020F0502020204030204" pitchFamily="34" charset="0"/>
              </a:rPr>
              <a:t>Klinik kanıt seviyesinin yetersiz olduğu </a:t>
            </a:r>
          </a:p>
          <a:p>
            <a:pPr>
              <a:buFont typeface="Arial" panose="020B0604020202020204" pitchFamily="34" charset="0"/>
              <a:buChar char="•"/>
            </a:pPr>
            <a:r>
              <a:rPr lang="tr-TR" sz="1600" spc="-15" dirty="0">
                <a:solidFill>
                  <a:schemeClr val="tx1"/>
                </a:solidFill>
                <a:latin typeface="Calibri" panose="020F0502020204030204" pitchFamily="34" charset="0"/>
                <a:cs typeface="Calibri" panose="020F0502020204030204" pitchFamily="34" charset="0"/>
              </a:rPr>
              <a:t>Fayda risk belirlemesinin yetersiz olduğu</a:t>
            </a:r>
          </a:p>
          <a:p>
            <a:pPr>
              <a:buFont typeface="Arial" panose="020B0604020202020204" pitchFamily="34" charset="0"/>
              <a:buChar char="•"/>
            </a:pPr>
            <a:r>
              <a:rPr lang="tr-TR" sz="1600" spc="-15" dirty="0" err="1">
                <a:solidFill>
                  <a:schemeClr val="tx1"/>
                </a:solidFill>
                <a:latin typeface="Calibri" panose="020F0502020204030204" pitchFamily="34" charset="0"/>
                <a:cs typeface="Calibri" panose="020F0502020204030204" pitchFamily="34" charset="0"/>
              </a:rPr>
              <a:t>Endikasyonlarda</a:t>
            </a:r>
            <a:r>
              <a:rPr lang="tr-TR" sz="1600" spc="-15" dirty="0">
                <a:solidFill>
                  <a:schemeClr val="tx1"/>
                </a:solidFill>
                <a:latin typeface="Calibri" panose="020F0502020204030204" pitchFamily="34" charset="0"/>
                <a:cs typeface="Calibri" panose="020F0502020204030204" pitchFamily="34" charset="0"/>
              </a:rPr>
              <a:t> dahil olmak üzere kullanım amacı ile tutarlığı</a:t>
            </a:r>
          </a:p>
          <a:p>
            <a:pPr>
              <a:buFont typeface="Arial" panose="020B0604020202020204" pitchFamily="34" charset="0"/>
              <a:buChar char="•"/>
            </a:pPr>
            <a:r>
              <a:rPr lang="tr-TR" sz="1600" spc="-15" dirty="0">
                <a:solidFill>
                  <a:schemeClr val="tx1"/>
                </a:solidFill>
                <a:latin typeface="Calibri" panose="020F0502020204030204" pitchFamily="34" charset="0"/>
                <a:cs typeface="Calibri" panose="020F0502020204030204" pitchFamily="34" charset="0"/>
              </a:rPr>
              <a:t>PMCF planına ilişkin ciddi endişelerin bulunduğunun tespit edilmesi durumunda </a:t>
            </a:r>
          </a:p>
          <a:p>
            <a:r>
              <a:rPr lang="tr-TR" sz="1600" spc="-15" dirty="0">
                <a:solidFill>
                  <a:schemeClr val="tx1"/>
                </a:solidFill>
                <a:latin typeface="Calibri" panose="020F0502020204030204" pitchFamily="34" charset="0"/>
                <a:cs typeface="Calibri" panose="020F0502020204030204" pitchFamily="34" charset="0"/>
              </a:rPr>
              <a:t>OK gerektiği takdirde cihazın kullanım amacını belirli hasta grupları veya belirli tıbbi </a:t>
            </a:r>
            <a:r>
              <a:rPr lang="tr-TR" sz="1600" spc="-15" dirty="0" err="1">
                <a:solidFill>
                  <a:schemeClr val="tx1"/>
                </a:solidFill>
                <a:latin typeface="Calibri" panose="020F0502020204030204" pitchFamily="34" charset="0"/>
                <a:cs typeface="Calibri" panose="020F0502020204030204" pitchFamily="34" charset="0"/>
              </a:rPr>
              <a:t>endikasyonlar</a:t>
            </a:r>
            <a:r>
              <a:rPr lang="tr-TR" sz="1600" spc="-15" dirty="0">
                <a:solidFill>
                  <a:schemeClr val="tx1"/>
                </a:solidFill>
                <a:latin typeface="Calibri" panose="020F0502020204030204" pitchFamily="34" charset="0"/>
                <a:cs typeface="Calibri" panose="020F0502020204030204" pitchFamily="34" charset="0"/>
              </a:rPr>
              <a:t> için </a:t>
            </a:r>
            <a:r>
              <a:rPr lang="tr-TR" sz="1600" spc="-15" dirty="0">
                <a:solidFill>
                  <a:srgbClr val="FF0000"/>
                </a:solidFill>
                <a:latin typeface="Calibri" panose="020F0502020204030204" pitchFamily="34" charset="0"/>
                <a:cs typeface="Calibri" panose="020F0502020204030204" pitchFamily="34" charset="0"/>
              </a:rPr>
              <a:t>kısıtlamasını</a:t>
            </a:r>
            <a:r>
              <a:rPr lang="tr-TR" sz="1600" spc="-15" dirty="0">
                <a:solidFill>
                  <a:schemeClr val="tx1"/>
                </a:solidFill>
                <a:latin typeface="Calibri" panose="020F0502020204030204" pitchFamily="34" charset="0"/>
                <a:cs typeface="Calibri" panose="020F0502020204030204" pitchFamily="34" charset="0"/>
              </a:rPr>
              <a:t> ve /veya </a:t>
            </a:r>
            <a:r>
              <a:rPr lang="tr-TR" sz="1600" spc="-15" dirty="0">
                <a:solidFill>
                  <a:srgbClr val="FF0000"/>
                </a:solidFill>
                <a:latin typeface="Calibri" panose="020F0502020204030204" pitchFamily="34" charset="0"/>
                <a:cs typeface="Calibri" panose="020F0502020204030204" pitchFamily="34" charset="0"/>
              </a:rPr>
              <a:t>sertifikanın geçerlilik süresine sınır koymasını</a:t>
            </a:r>
            <a:r>
              <a:rPr lang="tr-TR" sz="1600" spc="-15" dirty="0">
                <a:solidFill>
                  <a:schemeClr val="tx1"/>
                </a:solidFill>
                <a:latin typeface="Calibri" panose="020F0502020204030204" pitchFamily="34" charset="0"/>
                <a:cs typeface="Calibri" panose="020F0502020204030204" pitchFamily="34" charset="0"/>
              </a:rPr>
              <a:t>, </a:t>
            </a:r>
            <a:r>
              <a:rPr lang="tr-TR" sz="1600" spc="-15" dirty="0">
                <a:solidFill>
                  <a:srgbClr val="FF0000"/>
                </a:solidFill>
                <a:latin typeface="Calibri" panose="020F0502020204030204" pitchFamily="34" charset="0"/>
                <a:cs typeface="Calibri" panose="020F0502020204030204" pitchFamily="34" charset="0"/>
              </a:rPr>
              <a:t>spesifik PMCF çalışmaları yürütmesini </a:t>
            </a:r>
            <a:r>
              <a:rPr lang="tr-TR" sz="1600" spc="-15" dirty="0">
                <a:solidFill>
                  <a:schemeClr val="tx1"/>
                </a:solidFill>
                <a:latin typeface="Calibri" panose="020F0502020204030204" pitchFamily="34" charset="0"/>
                <a:cs typeface="Calibri" panose="020F0502020204030204" pitchFamily="34" charset="0"/>
              </a:rPr>
              <a:t>, </a:t>
            </a:r>
            <a:r>
              <a:rPr lang="tr-TR" sz="1600" spc="-15" dirty="0">
                <a:solidFill>
                  <a:srgbClr val="FF0000"/>
                </a:solidFill>
                <a:latin typeface="Calibri" panose="020F0502020204030204" pitchFamily="34" charset="0"/>
                <a:cs typeface="Calibri" panose="020F0502020204030204" pitchFamily="34" charset="0"/>
              </a:rPr>
              <a:t>güvenlilik ve performans özetini veya kullanım kılavuzunu uyarlamasını </a:t>
            </a:r>
            <a:r>
              <a:rPr lang="tr-TR" sz="1600" spc="-15" dirty="0">
                <a:solidFill>
                  <a:schemeClr val="tx1"/>
                </a:solidFill>
                <a:latin typeface="Calibri" panose="020F0502020204030204" pitchFamily="34" charset="0"/>
                <a:cs typeface="Calibri" panose="020F0502020204030204" pitchFamily="34" charset="0"/>
              </a:rPr>
              <a:t>ya da uygun görüldüğü takdirde, uygunluk değerlendirme raporuna başka </a:t>
            </a:r>
            <a:r>
              <a:rPr lang="tr-TR" sz="1600" spc="-15" dirty="0">
                <a:solidFill>
                  <a:srgbClr val="FF0000"/>
                </a:solidFill>
                <a:latin typeface="Calibri" panose="020F0502020204030204" pitchFamily="34" charset="0"/>
                <a:cs typeface="Calibri" panose="020F0502020204030204" pitchFamily="34" charset="0"/>
              </a:rPr>
              <a:t>kısıtlamalar koymasını imalatçıya tavsiye eder</a:t>
            </a:r>
            <a:r>
              <a:rPr lang="tr-TR" sz="1600" spc="-15" dirty="0">
                <a:solidFill>
                  <a:schemeClr val="tx1"/>
                </a:solidFill>
                <a:latin typeface="Calibri" panose="020F0502020204030204" pitchFamily="34" charset="0"/>
                <a:cs typeface="Calibri" panose="020F0502020204030204" pitchFamily="34" charset="0"/>
              </a:rPr>
              <a:t>. </a:t>
            </a:r>
          </a:p>
          <a:p>
            <a:r>
              <a:rPr lang="tr-TR" sz="1600" spc="-15" dirty="0">
                <a:solidFill>
                  <a:srgbClr val="FF0000"/>
                </a:solidFill>
                <a:latin typeface="Calibri" panose="020F0502020204030204" pitchFamily="34" charset="0"/>
                <a:cs typeface="Calibri" panose="020F0502020204030204" pitchFamily="34" charset="0"/>
              </a:rPr>
              <a:t>OK uzman heyetin tavsiyesine uymaması durumunda </a:t>
            </a:r>
            <a:r>
              <a:rPr lang="tr-TR" sz="1600" spc="-15" dirty="0">
                <a:solidFill>
                  <a:schemeClr val="tx1"/>
                </a:solidFill>
                <a:latin typeface="Calibri" panose="020F0502020204030204" pitchFamily="34" charset="0"/>
                <a:cs typeface="Calibri" panose="020F0502020204030204" pitchFamily="34" charset="0"/>
              </a:rPr>
              <a:t>uygunluk değerlendirme raporunda gerekçesini sunar ve komisyon hem bilimsel görüşü hem de </a:t>
            </a:r>
            <a:r>
              <a:rPr lang="tr-TR" sz="1600" spc="-15" dirty="0">
                <a:solidFill>
                  <a:srgbClr val="FF0000"/>
                </a:solidFill>
                <a:latin typeface="Calibri" panose="020F0502020204030204" pitchFamily="34" charset="0"/>
                <a:cs typeface="Calibri" panose="020F0502020204030204" pitchFamily="34" charset="0"/>
              </a:rPr>
              <a:t>OK görüşünü EUDAMED vasıtasıyla kamuya açık hale getirir</a:t>
            </a:r>
            <a:r>
              <a:rPr lang="tr-TR" sz="1600" spc="-15" dirty="0">
                <a:solidFill>
                  <a:schemeClr val="tx1"/>
                </a:solidFill>
                <a:latin typeface="Calibri" panose="020F0502020204030204" pitchFamily="34" charset="0"/>
                <a:cs typeface="Calibri" panose="020F0502020204030204" pitchFamily="34" charset="0"/>
              </a:rPr>
              <a:t>.</a:t>
            </a:r>
          </a:p>
          <a:p>
            <a:pPr>
              <a:buFont typeface="Wingdings" panose="05000000000000000000" pitchFamily="2" charset="2"/>
              <a:buChar char="ü"/>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20</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0081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5. </a:t>
            </a:r>
            <a:r>
              <a:rPr lang="tr-TR"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z="1600" spc="-15" dirty="0">
                <a:solidFill>
                  <a:schemeClr val="tx1"/>
                </a:solidFill>
                <a:latin typeface="Calibri" panose="020F0502020204030204" pitchFamily="34" charset="0"/>
                <a:cs typeface="Calibri" panose="020F0502020204030204" pitchFamily="34" charset="0"/>
              </a:rPr>
              <a:t>5.1. Belirli sınıf III ve sınıf </a:t>
            </a:r>
            <a:r>
              <a:rPr lang="tr-TR" sz="1600" spc="-15" dirty="0" err="1">
                <a:solidFill>
                  <a:schemeClr val="tx1"/>
                </a:solidFill>
                <a:latin typeface="Calibri" panose="020F0502020204030204" pitchFamily="34" charset="0"/>
                <a:cs typeface="Calibri" panose="020F0502020204030204" pitchFamily="34" charset="0"/>
              </a:rPr>
              <a:t>IIb</a:t>
            </a:r>
            <a:r>
              <a:rPr lang="tr-TR" sz="1600" spc="-15" dirty="0">
                <a:solidFill>
                  <a:schemeClr val="tx1"/>
                </a:solidFill>
                <a:latin typeface="Calibri" panose="020F0502020204030204" pitchFamily="34" charset="0"/>
                <a:cs typeface="Calibri" panose="020F0502020204030204" pitchFamily="34" charset="0"/>
              </a:rPr>
              <a:t> cihazlar için değerlendirme prosedürü</a:t>
            </a:r>
          </a:p>
          <a:p>
            <a:pPr marL="0" indent="0">
              <a:buNone/>
            </a:pPr>
            <a:endParaRPr lang="tr-TR" sz="1400" b="1" spc="-15" dirty="0">
              <a:solidFill>
                <a:schemeClr val="tx1"/>
              </a:solidFill>
            </a:endParaRPr>
          </a:p>
          <a:p>
            <a:pPr marL="0" indent="0">
              <a:buNone/>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21</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1812" y="1948822"/>
            <a:ext cx="10288588" cy="4709153"/>
          </a:xfrm>
          <a:prstGeom prst="rect">
            <a:avLst/>
          </a:prstGeom>
        </p:spPr>
      </p:pic>
    </p:spTree>
    <p:extLst>
      <p:ext uri="{BB962C8B-B14F-4D97-AF65-F5344CB8AC3E}">
        <p14:creationId xmlns:p14="http://schemas.microsoft.com/office/powerpoint/2010/main" val="2321865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3"/>
            <a:ext cx="9688780" cy="5543809"/>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5. </a:t>
            </a:r>
            <a:r>
              <a:rPr lang="tr-TR"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z="1600" spc="-15" dirty="0">
                <a:solidFill>
                  <a:schemeClr val="tx1"/>
                </a:solidFill>
                <a:latin typeface="Calibri" panose="020F0502020204030204" pitchFamily="34" charset="0"/>
                <a:cs typeface="Calibri" panose="020F0502020204030204" pitchFamily="34" charset="0"/>
              </a:rPr>
              <a:t>5.2 Bir tıbbi ürün ihtiva eden cihazlar söz konusu olduğundaki prosedür</a:t>
            </a:r>
          </a:p>
          <a:p>
            <a:pPr>
              <a:buFont typeface="Wingdings" panose="05000000000000000000" pitchFamily="2" charset="2"/>
              <a:buChar char="v"/>
            </a:pPr>
            <a:r>
              <a:rPr lang="tr-TR" sz="1400" dirty="0">
                <a:solidFill>
                  <a:schemeClr val="tx1"/>
                </a:solidFill>
                <a:latin typeface="Calibri" panose="020F0502020204030204" pitchFamily="34" charset="0"/>
                <a:cs typeface="Calibri" panose="020F0502020204030204" pitchFamily="34" charset="0"/>
              </a:rPr>
              <a:t>Tıbbi ürünün  kalitesi, güvenliliği ve faydalılığı, 2001/83/AT sayılı </a:t>
            </a:r>
            <a:r>
              <a:rPr lang="tr-TR" sz="1400" dirty="0" err="1">
                <a:solidFill>
                  <a:schemeClr val="tx1"/>
                </a:solidFill>
                <a:latin typeface="Calibri" panose="020F0502020204030204" pitchFamily="34" charset="0"/>
                <a:cs typeface="Calibri" panose="020F0502020204030204" pitchFamily="34" charset="0"/>
              </a:rPr>
              <a:t>Direktif’in</a:t>
            </a:r>
            <a:r>
              <a:rPr lang="tr-TR" sz="1400" dirty="0">
                <a:solidFill>
                  <a:schemeClr val="tx1"/>
                </a:solidFill>
                <a:latin typeface="Calibri" panose="020F0502020204030204" pitchFamily="34" charset="0"/>
                <a:cs typeface="Calibri" panose="020F0502020204030204" pitchFamily="34" charset="0"/>
              </a:rPr>
              <a:t> I. Ekinde belirtilen metotlarla analoji yapılarak doğrulanır. </a:t>
            </a:r>
            <a:r>
              <a:rPr lang="tr-TR" sz="1400" dirty="0">
                <a:latin typeface="Calibri" panose="020F0502020204030204" pitchFamily="34" charset="0"/>
                <a:cs typeface="Calibri" panose="020F0502020204030204" pitchFamily="34" charset="0"/>
              </a:rPr>
              <a:t>	</a:t>
            </a:r>
          </a:p>
          <a:p>
            <a:pPr>
              <a:buFont typeface="Wingdings" panose="05000000000000000000" pitchFamily="2" charset="2"/>
              <a:buChar char="v"/>
            </a:pPr>
            <a:r>
              <a:rPr lang="tr-TR" sz="1400" dirty="0">
                <a:solidFill>
                  <a:schemeClr val="tx1"/>
                </a:solidFill>
                <a:latin typeface="Calibri" panose="020F0502020204030204" pitchFamily="34" charset="0"/>
                <a:cs typeface="Calibri" panose="020F0502020204030204" pitchFamily="34" charset="0"/>
              </a:rPr>
              <a:t>OK</a:t>
            </a:r>
            <a:r>
              <a:rPr lang="tr-TR" sz="1400" dirty="0">
                <a:latin typeface="Calibri" panose="020F0502020204030204" pitchFamily="34" charset="0"/>
                <a:cs typeface="Calibri" panose="020F0502020204030204" pitchFamily="34" charset="0"/>
              </a:rPr>
              <a:t> </a:t>
            </a:r>
            <a:r>
              <a:rPr lang="tr-TR" sz="1400" dirty="0">
                <a:solidFill>
                  <a:srgbClr val="FF0000"/>
                </a:solidFill>
                <a:latin typeface="Calibri" panose="020F0502020204030204" pitchFamily="34" charset="0"/>
                <a:cs typeface="Calibri" panose="020F0502020204030204" pitchFamily="34" charset="0"/>
              </a:rPr>
              <a:t>AB teknik dokümantasyon değerlendirme sertifikası düzenlemeden önce </a:t>
            </a:r>
            <a:r>
              <a:rPr lang="tr-TR" sz="1400" dirty="0">
                <a:solidFill>
                  <a:schemeClr val="tx1"/>
                </a:solidFill>
                <a:latin typeface="Calibri" panose="020F0502020204030204" pitchFamily="34" charset="0"/>
                <a:cs typeface="Calibri" panose="020F0502020204030204" pitchFamily="34" charset="0"/>
              </a:rPr>
              <a:t>tıbbi ürünün cihazın bir parçası olarak faydalılığını doğrulayarak ve cihazın kullanım amacını dikkate alarak 2001/83/AT sayılı direktif uyarınca üye devletler tarafından</a:t>
            </a:r>
            <a:r>
              <a:rPr lang="tr-TR" sz="1400" dirty="0">
                <a:latin typeface="Calibri" panose="020F0502020204030204" pitchFamily="34" charset="0"/>
                <a:cs typeface="Calibri" panose="020F0502020204030204" pitchFamily="34" charset="0"/>
              </a:rPr>
              <a:t> </a:t>
            </a:r>
            <a:r>
              <a:rPr lang="tr-TR" sz="1400" dirty="0">
                <a:solidFill>
                  <a:srgbClr val="FF0000"/>
                </a:solidFill>
                <a:latin typeface="Calibri" panose="020F0502020204030204" pitchFamily="34" charset="0"/>
                <a:cs typeface="Calibri" panose="020F0502020204030204" pitchFamily="34" charset="0"/>
              </a:rPr>
              <a:t>atanan yetkili otoritelerden birinden ya da EMA ‘dan  </a:t>
            </a:r>
            <a:r>
              <a:rPr lang="tr-TR" sz="1400" dirty="0">
                <a:solidFill>
                  <a:schemeClr val="tx1"/>
                </a:solidFill>
                <a:latin typeface="Calibri" panose="020F0502020204030204" pitchFamily="34" charset="0"/>
                <a:cs typeface="Calibri" panose="020F0502020204030204" pitchFamily="34" charset="0"/>
              </a:rPr>
              <a:t>, İnsan kanı veya plazma türevi ihtiva ediyorsa EMA ‘dan tıbbi ürünün cihaz tarafından ihtiva edilmesinin fayda veya riskleri dahil olmak üzere </a:t>
            </a:r>
            <a:r>
              <a:rPr lang="tr-TR" sz="1400" dirty="0">
                <a:solidFill>
                  <a:srgbClr val="FF0000"/>
                </a:solidFill>
                <a:latin typeface="Calibri" panose="020F0502020204030204" pitchFamily="34" charset="0"/>
                <a:cs typeface="Calibri" panose="020F0502020204030204" pitchFamily="34" charset="0"/>
              </a:rPr>
              <a:t>tıbbi ürünün kalitesi ve güvenliliği hakkında bilimsel görüş ister. </a:t>
            </a:r>
          </a:p>
          <a:p>
            <a:pPr>
              <a:buFont typeface="Wingdings" panose="05000000000000000000" pitchFamily="2" charset="2"/>
              <a:buChar char="v"/>
            </a:pPr>
            <a:r>
              <a:rPr lang="tr-TR" sz="1400" dirty="0">
                <a:solidFill>
                  <a:schemeClr val="tx1"/>
                </a:solidFill>
                <a:latin typeface="Calibri" panose="020F0502020204030204" pitchFamily="34" charset="0"/>
                <a:cs typeface="Calibri" panose="020F0502020204030204" pitchFamily="34" charset="0"/>
              </a:rPr>
              <a:t>Tıbbi ürünler danışma otoritesi gerekli dokümantasyonun alınmasından itibaren </a:t>
            </a:r>
            <a:r>
              <a:rPr lang="tr-TR" sz="1400" dirty="0">
                <a:solidFill>
                  <a:srgbClr val="FF0000"/>
                </a:solidFill>
                <a:latin typeface="Calibri" panose="020F0502020204030204" pitchFamily="34" charset="0"/>
                <a:cs typeface="Calibri" panose="020F0502020204030204" pitchFamily="34" charset="0"/>
              </a:rPr>
              <a:t>210 gün içerisinde </a:t>
            </a:r>
            <a:r>
              <a:rPr lang="tr-TR" sz="1400" dirty="0">
                <a:solidFill>
                  <a:schemeClr val="tx1"/>
                </a:solidFill>
                <a:latin typeface="Calibri" panose="020F0502020204030204" pitchFamily="34" charset="0"/>
                <a:cs typeface="Calibri" panose="020F0502020204030204" pitchFamily="34" charset="0"/>
              </a:rPr>
              <a:t>OK ‘ya görüşünü sunar.</a:t>
            </a:r>
            <a:r>
              <a:rPr lang="tr-TR" sz="1400" dirty="0">
                <a:latin typeface="Calibri" panose="020F0502020204030204" pitchFamily="34" charset="0"/>
                <a:cs typeface="Calibri" panose="020F0502020204030204" pitchFamily="34" charset="0"/>
              </a:rPr>
              <a:t> </a:t>
            </a:r>
            <a:r>
              <a:rPr lang="tr-TR" sz="1400" dirty="0">
                <a:solidFill>
                  <a:srgbClr val="FF0000"/>
                </a:solidFill>
                <a:latin typeface="Calibri" panose="020F0502020204030204" pitchFamily="34" charset="0"/>
                <a:cs typeface="Calibri" panose="020F0502020204030204" pitchFamily="34" charset="0"/>
              </a:rPr>
              <a:t>Bilimsel görüş olumsuz ise OK sertifikayı vermez. Gerekçelendirerek belgelendirme yapılmamaktadır. </a:t>
            </a:r>
          </a:p>
          <a:p>
            <a:pPr>
              <a:buFont typeface="Wingdings" panose="05000000000000000000" pitchFamily="2" charset="2"/>
              <a:buChar char="v"/>
            </a:pPr>
            <a:r>
              <a:rPr lang="tr-TR" sz="1400" dirty="0">
                <a:solidFill>
                  <a:schemeClr val="tx1"/>
                </a:solidFill>
                <a:latin typeface="Calibri" panose="020F0502020204030204" pitchFamily="34" charset="0"/>
                <a:cs typeface="Calibri" panose="020F0502020204030204" pitchFamily="34" charset="0"/>
              </a:rPr>
              <a:t>Tıbbi ürünün özellikle imalat süreci ile ilgili olarak bir değişiklik yapılmadan önce imalatçı değişiklikleri OK ‘ya bildirir. OK tıbbi ürünler danışma otoritesinin görüşünü ister ve tüm dokümantasyon taraflarına ulaştıktan 60 gün içerisinde görüşünü sunar. </a:t>
            </a:r>
            <a:r>
              <a:rPr lang="tr-TR" sz="1400" u="sng" dirty="0">
                <a:solidFill>
                  <a:schemeClr val="tx1"/>
                </a:solidFill>
                <a:latin typeface="Calibri" panose="020F0502020204030204" pitchFamily="34" charset="0"/>
                <a:cs typeface="Calibri" panose="020F0502020204030204" pitchFamily="34" charset="0"/>
              </a:rPr>
              <a:t>Tıbbi ürünler danışma otoritesi tarafından verilen bilimsel görüş olumsuz ise, onaylanmış kuruluş, AB teknik dokümantasyon değerlendirme sertifikasına ek vermez. Onaylanmış kuruluş, tıbbi ürünler danışma otoritesine nihai kararını iletir.</a:t>
            </a:r>
          </a:p>
          <a:p>
            <a:pPr>
              <a:buFont typeface="Wingdings" panose="05000000000000000000" pitchFamily="2" charset="2"/>
              <a:buChar char="v"/>
            </a:pPr>
            <a:r>
              <a:rPr lang="tr-TR" sz="1400" u="sng" dirty="0">
                <a:solidFill>
                  <a:schemeClr val="tx1"/>
                </a:solidFill>
                <a:latin typeface="Calibri" panose="020F0502020204030204" pitchFamily="34" charset="0"/>
                <a:cs typeface="Calibri" panose="020F0502020204030204" pitchFamily="34" charset="0"/>
              </a:rPr>
              <a:t>Tıbbi ürünler danışma otoritesinin, yardımcı maddenin cihaza ihtivasıyla ilgili olarak önceden belirlenen risk veya fayda üzerinde bir etkiye sahip olabilecek bilgiler elde etmesi durumunda, risk veya fayda üzerinde bir etkisinin olup olmadığı konusunda </a:t>
            </a:r>
            <a:r>
              <a:rPr lang="tr-TR" sz="1400" u="sng" dirty="0" err="1">
                <a:solidFill>
                  <a:schemeClr val="tx1"/>
                </a:solidFill>
                <a:latin typeface="Calibri" panose="020F0502020204030204" pitchFamily="34" charset="0"/>
                <a:cs typeface="Calibri" panose="020F0502020204030204" pitchFamily="34" charset="0"/>
              </a:rPr>
              <a:t>OK’ya</a:t>
            </a:r>
            <a:r>
              <a:rPr lang="tr-TR" sz="1400" u="sng" dirty="0">
                <a:solidFill>
                  <a:schemeClr val="tx1"/>
                </a:solidFill>
                <a:latin typeface="Calibri" panose="020F0502020204030204" pitchFamily="34" charset="0"/>
                <a:cs typeface="Calibri" panose="020F0502020204030204" pitchFamily="34" charset="0"/>
              </a:rPr>
              <a:t> tavsiyede bulunur. OK, uygunluk değerlendirme prosedürüyle ilgili değerlendirmesini yeniden incelerken bu tavsiyeyi dikkate alır.</a:t>
            </a:r>
          </a:p>
          <a:p>
            <a:pPr>
              <a:buFont typeface="Wingdings" panose="05000000000000000000" pitchFamily="2" charset="2"/>
              <a:buChar char="v"/>
            </a:pPr>
            <a:endParaRPr lang="tr-TR" sz="1600" u="sng"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v"/>
            </a:pPr>
            <a:endParaRPr lang="tr-TR" sz="1600" u="sng" dirty="0">
              <a:solidFill>
                <a:schemeClr val="tx1"/>
              </a:solidFill>
              <a:latin typeface="Calibri" panose="020F0502020204030204" pitchFamily="34" charset="0"/>
              <a:cs typeface="Calibri" panose="020F0502020204030204" pitchFamily="34" charset="0"/>
            </a:endParaRPr>
          </a:p>
          <a:p>
            <a:pPr>
              <a:buFont typeface="Wingdings" panose="05000000000000000000" pitchFamily="2" charset="2"/>
              <a:buChar char="v"/>
            </a:pPr>
            <a:endParaRPr lang="tr-TR" dirty="0"/>
          </a:p>
          <a:p>
            <a:pPr marL="0" indent="0">
              <a:buNone/>
            </a:pPr>
            <a:endParaRPr lang="tr-TR" sz="1600" b="1" spc="-15" dirty="0">
              <a:solidFill>
                <a:srgbClr val="FF0000"/>
              </a:solidFill>
            </a:endParaRPr>
          </a:p>
          <a:p>
            <a:pPr>
              <a:buFont typeface="Wingdings" panose="05000000000000000000" pitchFamily="2" charset="2"/>
              <a:buChar char="ü"/>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22</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8815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52500" y="1405584"/>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5.3 Cansız veya cansız hale getirilmiş insan veya hayvan kaynaklı dokular veya hücreler ya da bunların türevleri kullanılarak imal edilen ya da bunları ihtiva eden cihazlar söz konusu olduğundaki prosedür</a:t>
            </a:r>
          </a:p>
          <a:p>
            <a:pPr marL="0" indent="0">
              <a:buNone/>
            </a:pPr>
            <a:r>
              <a:rPr lang="tr-TR" sz="1600" dirty="0">
                <a:solidFill>
                  <a:schemeClr val="tx1"/>
                </a:solidFill>
                <a:latin typeface="Calibri" panose="020F0502020204030204" pitchFamily="34" charset="0"/>
                <a:cs typeface="Calibri" panose="020F0502020204030204" pitchFamily="34" charset="0"/>
              </a:rPr>
              <a:t>5.3.1. İnsan kaynaklı dokular veya hücreler ya da bunların türevleri</a:t>
            </a:r>
          </a:p>
          <a:p>
            <a:pPr marL="0" indent="0">
              <a:buNone/>
            </a:pPr>
            <a:r>
              <a:rPr lang="tr-TR" sz="1600" dirty="0">
                <a:solidFill>
                  <a:schemeClr val="tx1"/>
                </a:solidFill>
                <a:latin typeface="Calibri" panose="020F0502020204030204" pitchFamily="34" charset="0"/>
                <a:cs typeface="Calibri" panose="020F0502020204030204" pitchFamily="34" charset="0"/>
              </a:rPr>
              <a:t>İnsan kaynaklı dokuların veya hücrelerin türevleri kullanılarak imal edilen cihazlar için ve cihazın fonksiyonuna yardımcı olan, 2004/23/AT sayılı </a:t>
            </a:r>
            <a:r>
              <a:rPr lang="tr-TR" sz="1600" dirty="0" err="1">
                <a:solidFill>
                  <a:schemeClr val="tx1"/>
                </a:solidFill>
                <a:latin typeface="Calibri" panose="020F0502020204030204" pitchFamily="34" charset="0"/>
                <a:cs typeface="Calibri" panose="020F0502020204030204" pitchFamily="34" charset="0"/>
              </a:rPr>
              <a:t>Direktif’in</a:t>
            </a:r>
            <a:r>
              <a:rPr lang="tr-TR" sz="1600" dirty="0">
                <a:solidFill>
                  <a:schemeClr val="tx1"/>
                </a:solidFill>
                <a:latin typeface="Calibri" panose="020F0502020204030204" pitchFamily="34" charset="0"/>
                <a:cs typeface="Calibri" panose="020F0502020204030204" pitchFamily="34" charset="0"/>
              </a:rPr>
              <a:t> kapsadığı insan kaynaklı dokuları veya hücreleri ya da bunların türevlerini bütünleşik bir parça olarak ihtiva eden cihazlar için, onaylanmış kuruluş, bir AB teknik dokümantasyon değerlendirme sertifikası düzenlemeden önce; 2004/23/AT sayılı Direktif uyarınca </a:t>
            </a:r>
            <a:r>
              <a:rPr lang="tr-TR" sz="1600" dirty="0">
                <a:solidFill>
                  <a:srgbClr val="FF0000"/>
                </a:solidFill>
                <a:latin typeface="Calibri" panose="020F0502020204030204" pitchFamily="34" charset="0"/>
                <a:cs typeface="Calibri" panose="020F0502020204030204" pitchFamily="34" charset="0"/>
              </a:rPr>
              <a:t>üye devletler tarafından atanan yetkili otoritelerin birinden </a:t>
            </a:r>
            <a:r>
              <a:rPr lang="tr-TR" sz="1600" dirty="0">
                <a:solidFill>
                  <a:schemeClr val="tx1"/>
                </a:solidFill>
                <a:latin typeface="Calibri" panose="020F0502020204030204" pitchFamily="34" charset="0"/>
                <a:cs typeface="Calibri" panose="020F0502020204030204" pitchFamily="34" charset="0"/>
              </a:rPr>
              <a:t>(‘insan dokuları ve hücreleri yetkili otoritesi’)</a:t>
            </a:r>
            <a:r>
              <a:rPr lang="tr-TR" sz="1600" dirty="0">
                <a:latin typeface="Calibri" panose="020F0502020204030204" pitchFamily="34" charset="0"/>
                <a:cs typeface="Calibri" panose="020F0502020204030204" pitchFamily="34" charset="0"/>
              </a:rPr>
              <a:t> </a:t>
            </a:r>
            <a:r>
              <a:rPr lang="tr-TR" sz="1600" dirty="0">
                <a:solidFill>
                  <a:srgbClr val="FF0000"/>
                </a:solidFill>
                <a:latin typeface="Calibri" panose="020F0502020204030204" pitchFamily="34" charset="0"/>
                <a:cs typeface="Calibri" panose="020F0502020204030204" pitchFamily="34" charset="0"/>
              </a:rPr>
              <a:t>bilimsel görüş ister. </a:t>
            </a:r>
            <a:endParaRPr lang="tr-TR" sz="1600" b="1" spc="-15" dirty="0">
              <a:solidFill>
                <a:srgbClr val="FF0000"/>
              </a:solidFill>
              <a:latin typeface="Calibri" panose="020F0502020204030204" pitchFamily="34" charset="0"/>
              <a:cs typeface="Calibri" panose="020F0502020204030204" pitchFamily="34" charset="0"/>
            </a:endParaRPr>
          </a:p>
          <a:p>
            <a:pPr marL="0" indent="0">
              <a:buNone/>
            </a:pPr>
            <a:endParaRPr lang="tr-TR" sz="1400" b="1"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23</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8496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52500" y="1405584"/>
            <a:ext cx="9688780" cy="4771102"/>
          </a:xfrm>
          <a:prstGeom prst="rect">
            <a:avLst/>
          </a:prstGeom>
        </p:spPr>
        <p:txBody>
          <a:bodyPr vert="horz" wrap="square" lIns="0" tIns="0" rIns="0" bIns="0" rtlCol="0">
            <a:noAutofit/>
          </a:bodyPr>
          <a:lstStyle/>
          <a:p>
            <a:pPr marL="0" indent="0">
              <a:buNone/>
            </a:pPr>
            <a:r>
              <a:rPr lang="tr-TR" sz="2000" spc="-15" dirty="0">
                <a:solidFill>
                  <a:schemeClr val="tx1"/>
                </a:solidFill>
                <a:latin typeface="Calibri" panose="020F0502020204030204" pitchFamily="34" charset="0"/>
                <a:cs typeface="Calibri" panose="020F0502020204030204" pitchFamily="34" charset="0"/>
              </a:rPr>
              <a:t>5. </a:t>
            </a:r>
            <a:r>
              <a:rPr lang="tr-TR" sz="2000"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pc="-15" dirty="0">
                <a:solidFill>
                  <a:schemeClr val="tx1"/>
                </a:solidFill>
                <a:latin typeface="Calibri" panose="020F0502020204030204" pitchFamily="34" charset="0"/>
                <a:cs typeface="Calibri" panose="020F0502020204030204" pitchFamily="34" charset="0"/>
              </a:rPr>
              <a:t>5.3 Cansız veya cansız hale getirilmiş insan veya hayvan kaynaklı dokular veya hücreler ya da bunların türevleri kullanılarak imal edilen ya da bunları ihtiva eden cihazlar söz konusu olduğundaki prosedür</a:t>
            </a:r>
          </a:p>
          <a:p>
            <a:pPr marL="0" indent="0">
              <a:buNone/>
            </a:pPr>
            <a:r>
              <a:rPr lang="tr-TR" sz="1600" dirty="0">
                <a:solidFill>
                  <a:schemeClr val="tx1"/>
                </a:solidFill>
                <a:latin typeface="Calibri" panose="020F0502020204030204" pitchFamily="34" charset="0"/>
                <a:cs typeface="Calibri" panose="020F0502020204030204" pitchFamily="34" charset="0"/>
              </a:rPr>
              <a:t>5.3.1. İnsan kaynaklı dokular veya hücreler ya da bunların türevleri</a:t>
            </a:r>
          </a:p>
          <a:p>
            <a:pPr>
              <a:buFont typeface="Wingdings" panose="05000000000000000000" pitchFamily="2" charset="2"/>
              <a:buChar char="v"/>
            </a:pPr>
            <a:r>
              <a:rPr lang="tr-TR" sz="1600" dirty="0">
                <a:solidFill>
                  <a:schemeClr val="tx1"/>
                </a:solidFill>
                <a:latin typeface="Calibri" panose="020F0502020204030204" pitchFamily="34" charset="0"/>
                <a:cs typeface="Calibri" panose="020F0502020204030204" pitchFamily="34" charset="0"/>
              </a:rPr>
              <a:t>Yetkili otorite </a:t>
            </a:r>
            <a:r>
              <a:rPr lang="tr-TR" sz="1600" dirty="0">
                <a:solidFill>
                  <a:srgbClr val="FF0000"/>
                </a:solidFill>
                <a:latin typeface="Calibri" panose="020F0502020204030204" pitchFamily="34" charset="0"/>
                <a:cs typeface="Calibri" panose="020F0502020204030204" pitchFamily="34" charset="0"/>
              </a:rPr>
              <a:t>120 gün </a:t>
            </a:r>
            <a:r>
              <a:rPr lang="tr-TR" sz="1600" dirty="0" err="1">
                <a:solidFill>
                  <a:schemeClr val="tx1"/>
                </a:solidFill>
                <a:latin typeface="Calibri" panose="020F0502020204030204" pitchFamily="34" charset="0"/>
                <a:cs typeface="Calibri" panose="020F0502020204030204" pitchFamily="34" charset="0"/>
              </a:rPr>
              <a:t>içeirsinde</a:t>
            </a:r>
            <a:r>
              <a:rPr lang="tr-TR" sz="1600" dirty="0">
                <a:solidFill>
                  <a:schemeClr val="tx1"/>
                </a:solidFill>
                <a:latin typeface="Calibri" panose="020F0502020204030204" pitchFamily="34" charset="0"/>
                <a:cs typeface="Calibri" panose="020F0502020204030204" pitchFamily="34" charset="0"/>
              </a:rPr>
              <a:t> görüşünü OK ‘ya verir.</a:t>
            </a:r>
          </a:p>
          <a:p>
            <a:pPr>
              <a:buFont typeface="Wingdings" panose="05000000000000000000" pitchFamily="2" charset="2"/>
              <a:buChar char="v"/>
            </a:pPr>
            <a:r>
              <a:rPr lang="tr-TR" sz="1600" dirty="0">
                <a:solidFill>
                  <a:schemeClr val="tx1"/>
                </a:solidFill>
                <a:latin typeface="Calibri" panose="020F0502020204030204" pitchFamily="34" charset="0"/>
                <a:cs typeface="Calibri" panose="020F0502020204030204" pitchFamily="34" charset="0"/>
              </a:rPr>
              <a:t>Bilimsel görüş olumsuz ise sertifika verilmez</a:t>
            </a:r>
          </a:p>
          <a:p>
            <a:pPr>
              <a:buFont typeface="Wingdings" panose="05000000000000000000" pitchFamily="2" charset="2"/>
              <a:buChar char="v"/>
            </a:pPr>
            <a:r>
              <a:rPr lang="tr-TR" sz="1600" dirty="0">
                <a:solidFill>
                  <a:schemeClr val="tx1"/>
                </a:solidFill>
                <a:latin typeface="Calibri" panose="020F0502020204030204" pitchFamily="34" charset="0"/>
                <a:cs typeface="Calibri" panose="020F0502020204030204" pitchFamily="34" charset="0"/>
              </a:rPr>
              <a:t>İmalatçı bir değişiklik yapmadan önce </a:t>
            </a:r>
            <a:r>
              <a:rPr lang="tr-TR" sz="1600" dirty="0">
                <a:solidFill>
                  <a:srgbClr val="FF0000"/>
                </a:solidFill>
                <a:latin typeface="Calibri" panose="020F0502020204030204" pitchFamily="34" charset="0"/>
                <a:cs typeface="Calibri" panose="020F0502020204030204" pitchFamily="34" charset="0"/>
              </a:rPr>
              <a:t>OK ‘ya</a:t>
            </a:r>
            <a:r>
              <a:rPr lang="tr-TR" sz="1600" dirty="0">
                <a:solidFill>
                  <a:schemeClr val="tx1"/>
                </a:solidFill>
                <a:latin typeface="Calibri" panose="020F0502020204030204" pitchFamily="34" charset="0"/>
                <a:cs typeface="Calibri" panose="020F0502020204030204" pitchFamily="34" charset="0"/>
              </a:rPr>
              <a:t> bildirir. insan dokuları ve hücreleri yetkili otoritesine görüşünü sorar ve </a:t>
            </a:r>
            <a:r>
              <a:rPr lang="tr-TR" sz="1600" dirty="0">
                <a:solidFill>
                  <a:srgbClr val="FF0000"/>
                </a:solidFill>
                <a:latin typeface="Calibri" panose="020F0502020204030204" pitchFamily="34" charset="0"/>
                <a:cs typeface="Calibri" panose="020F0502020204030204" pitchFamily="34" charset="0"/>
              </a:rPr>
              <a:t>60 gün </a:t>
            </a:r>
            <a:r>
              <a:rPr lang="tr-TR" sz="1600" dirty="0">
                <a:solidFill>
                  <a:schemeClr val="tx1"/>
                </a:solidFill>
                <a:latin typeface="Calibri" panose="020F0502020204030204" pitchFamily="34" charset="0"/>
                <a:cs typeface="Calibri" panose="020F0502020204030204" pitchFamily="34" charset="0"/>
              </a:rPr>
              <a:t>içerisinde yanıt verilir. </a:t>
            </a:r>
          </a:p>
          <a:p>
            <a:pPr marL="0" indent="0">
              <a:buNone/>
            </a:pPr>
            <a:r>
              <a:rPr lang="tr-TR" sz="1600" spc="-15" dirty="0">
                <a:solidFill>
                  <a:schemeClr val="tx1"/>
                </a:solidFill>
                <a:latin typeface="Calibri" panose="020F0502020204030204" pitchFamily="34" charset="0"/>
                <a:cs typeface="Calibri" panose="020F0502020204030204" pitchFamily="34" charset="0"/>
              </a:rPr>
              <a:t>5.3.2. Hayvan kaynaklı dokular veya hücreler ya da bunların türevleri</a:t>
            </a:r>
          </a:p>
          <a:p>
            <a:pPr marL="0" indent="0">
              <a:buNone/>
            </a:pPr>
            <a:r>
              <a:rPr lang="tr-TR" sz="1600" spc="-15" dirty="0">
                <a:solidFill>
                  <a:schemeClr val="tx1"/>
                </a:solidFill>
                <a:latin typeface="Calibri" panose="020F0502020204030204" pitchFamily="34" charset="0"/>
                <a:cs typeface="Calibri" panose="020F0502020204030204" pitchFamily="34" charset="0"/>
              </a:rPr>
              <a:t>(AB) 722/2012 sayılı </a:t>
            </a:r>
            <a:r>
              <a:rPr lang="tr-TR" sz="1600" spc="-15" dirty="0" err="1">
                <a:solidFill>
                  <a:schemeClr val="tx1"/>
                </a:solidFill>
                <a:latin typeface="Calibri" panose="020F0502020204030204" pitchFamily="34" charset="0"/>
                <a:cs typeface="Calibri" panose="020F0502020204030204" pitchFamily="34" charset="0"/>
              </a:rPr>
              <a:t>Tüzük’te</a:t>
            </a:r>
            <a:r>
              <a:rPr lang="tr-TR" sz="1600" spc="-15" dirty="0">
                <a:solidFill>
                  <a:schemeClr val="tx1"/>
                </a:solidFill>
                <a:latin typeface="Calibri" panose="020F0502020204030204" pitchFamily="34" charset="0"/>
                <a:cs typeface="Calibri" panose="020F0502020204030204" pitchFamily="34" charset="0"/>
              </a:rPr>
              <a:t> atıfta bulunulduğu şekilde, cansız hale getirilen hayvan dokuları kullanılarak ya da hayvan dokusundan elde edilen cansız ürünler kullanılarak imal edilen cihazlar söz konusu olduğunda, onaylanmış kuruluş, o </a:t>
            </a:r>
            <a:r>
              <a:rPr lang="tr-TR" sz="1600" spc="-15" dirty="0" err="1">
                <a:solidFill>
                  <a:schemeClr val="tx1"/>
                </a:solidFill>
                <a:latin typeface="Calibri" panose="020F0502020204030204" pitchFamily="34" charset="0"/>
                <a:cs typeface="Calibri" panose="020F0502020204030204" pitchFamily="34" charset="0"/>
              </a:rPr>
              <a:t>Tüzük’te</a:t>
            </a:r>
            <a:r>
              <a:rPr lang="tr-TR" sz="1600" spc="-15" dirty="0">
                <a:solidFill>
                  <a:schemeClr val="tx1"/>
                </a:solidFill>
                <a:latin typeface="Calibri" panose="020F0502020204030204" pitchFamily="34" charset="0"/>
                <a:cs typeface="Calibri" panose="020F0502020204030204" pitchFamily="34" charset="0"/>
              </a:rPr>
              <a:t> belirtilen ilgili gereklilikleri uygular.</a:t>
            </a:r>
          </a:p>
          <a:p>
            <a:pPr marL="0" indent="0">
              <a:buNone/>
            </a:pPr>
            <a:endParaRPr lang="tr-TR" sz="1400" spc="-15" dirty="0">
              <a:solidFill>
                <a:schemeClr val="tx1"/>
              </a:solidFill>
            </a:endParaRP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24</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591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52500" y="1405584"/>
            <a:ext cx="9688780" cy="4771102"/>
          </a:xfrm>
          <a:prstGeom prst="rect">
            <a:avLst/>
          </a:prstGeom>
        </p:spPr>
        <p:txBody>
          <a:bodyPr vert="horz" wrap="square" lIns="0" tIns="0" rIns="0" bIns="0" rtlCol="0">
            <a:noAutofit/>
          </a:bodyPr>
          <a:lstStyle/>
          <a:p>
            <a:pPr marL="0" indent="0">
              <a:buNone/>
            </a:pPr>
            <a:r>
              <a:rPr lang="tr-TR" spc="-15" dirty="0">
                <a:solidFill>
                  <a:schemeClr val="tx1"/>
                </a:solidFill>
                <a:latin typeface="Calibri" panose="020F0502020204030204" pitchFamily="34" charset="0"/>
                <a:cs typeface="Calibri" panose="020F0502020204030204" pitchFamily="34" charset="0"/>
              </a:rPr>
              <a:t>5. </a:t>
            </a:r>
            <a:r>
              <a:rPr lang="tr-TR" spc="-15" dirty="0">
                <a:solidFill>
                  <a:srgbClr val="FF0000"/>
                </a:solidFill>
                <a:latin typeface="Calibri" panose="020F0502020204030204" pitchFamily="34" charset="0"/>
                <a:cs typeface="Calibri" panose="020F0502020204030204" pitchFamily="34" charset="0"/>
              </a:rPr>
              <a:t>Spesifik ilave prosedürler</a:t>
            </a:r>
          </a:p>
          <a:p>
            <a:pPr marL="0" indent="0">
              <a:buNone/>
            </a:pPr>
            <a:r>
              <a:rPr lang="tr-TR" sz="1600" spc="-15" dirty="0">
                <a:solidFill>
                  <a:srgbClr val="FF0000"/>
                </a:solidFill>
                <a:latin typeface="Calibri" panose="020F0502020204030204" pitchFamily="34" charset="0"/>
                <a:cs typeface="Calibri" panose="020F0502020204030204" pitchFamily="34" charset="0"/>
              </a:rPr>
              <a:t>5.4. İnsan vücudu tarafından </a:t>
            </a:r>
            <a:r>
              <a:rPr lang="tr-TR" sz="1600" spc="-15" dirty="0" err="1">
                <a:solidFill>
                  <a:srgbClr val="FF0000"/>
                </a:solidFill>
                <a:latin typeface="Calibri" panose="020F0502020204030204" pitchFamily="34" charset="0"/>
                <a:cs typeface="Calibri" panose="020F0502020204030204" pitchFamily="34" charset="0"/>
              </a:rPr>
              <a:t>absorbe</a:t>
            </a:r>
            <a:r>
              <a:rPr lang="tr-TR" sz="1600" spc="-15" dirty="0">
                <a:solidFill>
                  <a:srgbClr val="FF0000"/>
                </a:solidFill>
                <a:latin typeface="Calibri" panose="020F0502020204030204" pitchFamily="34" charset="0"/>
                <a:cs typeface="Calibri" panose="020F0502020204030204" pitchFamily="34" charset="0"/>
              </a:rPr>
              <a:t> edilen ya da insan vücudu içinde lokal olarak dağılan maddelerden veya madde kombinasyonlarından oluşan cihazlar söz konusu olduğundaki prosedür</a:t>
            </a:r>
          </a:p>
          <a:p>
            <a:pPr>
              <a:buFont typeface="Wingdings" panose="05000000000000000000" pitchFamily="2" charset="2"/>
              <a:buChar char="v"/>
            </a:pPr>
            <a:r>
              <a:rPr lang="tr-TR" sz="1400" spc="-15" dirty="0">
                <a:solidFill>
                  <a:schemeClr val="tx1"/>
                </a:solidFill>
                <a:latin typeface="Calibri" panose="020F0502020204030204" pitchFamily="34" charset="0"/>
                <a:cs typeface="Calibri" panose="020F0502020204030204" pitchFamily="34" charset="0"/>
              </a:rPr>
              <a:t> Bir vücut açıklığı yoluyla insan vücuduna girmesi veya deriye uygulanması amaçlanan ve insan vücudu tarafından </a:t>
            </a:r>
            <a:r>
              <a:rPr lang="tr-TR" sz="1400" spc="-15" dirty="0" err="1">
                <a:solidFill>
                  <a:schemeClr val="tx1"/>
                </a:solidFill>
                <a:latin typeface="Calibri" panose="020F0502020204030204" pitchFamily="34" charset="0"/>
                <a:cs typeface="Calibri" panose="020F0502020204030204" pitchFamily="34" charset="0"/>
              </a:rPr>
              <a:t>absorbe</a:t>
            </a:r>
            <a:r>
              <a:rPr lang="tr-TR" sz="1400" spc="-15" dirty="0">
                <a:solidFill>
                  <a:schemeClr val="tx1"/>
                </a:solidFill>
                <a:latin typeface="Calibri" panose="020F0502020204030204" pitchFamily="34" charset="0"/>
                <a:cs typeface="Calibri" panose="020F0502020204030204" pitchFamily="34" charset="0"/>
              </a:rPr>
              <a:t> edilen ya da insan vücudunda lokal olarak dağılan maddelerden veya madde kombinasyonlarından oluşan cihazların </a:t>
            </a:r>
            <a:r>
              <a:rPr lang="tr-TR" sz="1400" spc="-15" dirty="0">
                <a:solidFill>
                  <a:srgbClr val="FF0000"/>
                </a:solidFill>
                <a:latin typeface="Calibri" panose="020F0502020204030204" pitchFamily="34" charset="0"/>
                <a:cs typeface="Calibri" panose="020F0502020204030204" pitchFamily="34" charset="0"/>
              </a:rPr>
              <a:t>kalitesi ve güvenliliği; </a:t>
            </a:r>
            <a:r>
              <a:rPr lang="tr-TR" sz="1400" spc="-15" dirty="0" err="1">
                <a:solidFill>
                  <a:srgbClr val="FF0000"/>
                </a:solidFill>
                <a:latin typeface="Calibri" panose="020F0502020204030204" pitchFamily="34" charset="0"/>
                <a:cs typeface="Calibri" panose="020F0502020204030204" pitchFamily="34" charset="0"/>
              </a:rPr>
              <a:t>absorbsiyonun</a:t>
            </a:r>
            <a:r>
              <a:rPr lang="tr-TR" sz="1400" spc="-15" dirty="0">
                <a:solidFill>
                  <a:srgbClr val="FF0000"/>
                </a:solidFill>
                <a:latin typeface="Calibri" panose="020F0502020204030204" pitchFamily="34" charset="0"/>
                <a:cs typeface="Calibri" panose="020F0502020204030204" pitchFamily="34" charset="0"/>
              </a:rPr>
              <a:t>, dağılımın, metabolizmanın, atılımın, lokal toleransın, </a:t>
            </a:r>
            <a:r>
              <a:rPr lang="tr-TR" sz="1400" spc="-15" dirty="0" err="1">
                <a:solidFill>
                  <a:srgbClr val="FF0000"/>
                </a:solidFill>
                <a:latin typeface="Calibri" panose="020F0502020204030204" pitchFamily="34" charset="0"/>
                <a:cs typeface="Calibri" panose="020F0502020204030204" pitchFamily="34" charset="0"/>
              </a:rPr>
              <a:t>toksisitenin</a:t>
            </a:r>
            <a:r>
              <a:rPr lang="tr-TR" sz="1400" spc="-15" dirty="0">
                <a:solidFill>
                  <a:srgbClr val="FF0000"/>
                </a:solidFill>
                <a:latin typeface="Calibri" panose="020F0502020204030204" pitchFamily="34" charset="0"/>
                <a:cs typeface="Calibri" panose="020F0502020204030204" pitchFamily="34" charset="0"/>
              </a:rPr>
              <a:t>, diğer cihazlar, tıbbi ürünler veya diğer maddelerle etkileşimin ve </a:t>
            </a:r>
            <a:r>
              <a:rPr lang="tr-TR" sz="1400" spc="-15" dirty="0" err="1">
                <a:solidFill>
                  <a:srgbClr val="FF0000"/>
                </a:solidFill>
                <a:latin typeface="Calibri" panose="020F0502020204030204" pitchFamily="34" charset="0"/>
                <a:cs typeface="Calibri" panose="020F0502020204030204" pitchFamily="34" charset="0"/>
              </a:rPr>
              <a:t>advers</a:t>
            </a:r>
            <a:r>
              <a:rPr lang="tr-TR" sz="1400" spc="-15" dirty="0">
                <a:solidFill>
                  <a:srgbClr val="FF0000"/>
                </a:solidFill>
                <a:latin typeface="Calibri" panose="020F0502020204030204" pitchFamily="34" charset="0"/>
                <a:cs typeface="Calibri" panose="020F0502020204030204" pitchFamily="34" charset="0"/>
              </a:rPr>
              <a:t> reaksiyonlar potansiyelinin değerlendirilmesi için 2001/83/AT sayılı </a:t>
            </a:r>
            <a:r>
              <a:rPr lang="tr-TR" sz="1400" spc="-15" dirty="0" err="1">
                <a:solidFill>
                  <a:srgbClr val="FF0000"/>
                </a:solidFill>
                <a:latin typeface="Calibri" panose="020F0502020204030204" pitchFamily="34" charset="0"/>
                <a:cs typeface="Calibri" panose="020F0502020204030204" pitchFamily="34" charset="0"/>
              </a:rPr>
              <a:t>Direktif’in</a:t>
            </a:r>
            <a:r>
              <a:rPr lang="tr-TR" sz="1400" spc="-15" dirty="0">
                <a:solidFill>
                  <a:srgbClr val="FF0000"/>
                </a:solidFill>
                <a:latin typeface="Calibri" panose="020F0502020204030204" pitchFamily="34" charset="0"/>
                <a:cs typeface="Calibri" panose="020F0502020204030204" pitchFamily="34" charset="0"/>
              </a:rPr>
              <a:t> I. Ekinde belirtilen ilgili gereklilikler uyarınca, uygulanabildiği hallerde ve yalnızca bu </a:t>
            </a:r>
            <a:r>
              <a:rPr lang="tr-TR" sz="1400" spc="-15" dirty="0" err="1">
                <a:solidFill>
                  <a:srgbClr val="FF0000"/>
                </a:solidFill>
                <a:latin typeface="Calibri" panose="020F0502020204030204" pitchFamily="34" charset="0"/>
                <a:cs typeface="Calibri" panose="020F0502020204030204" pitchFamily="34" charset="0"/>
              </a:rPr>
              <a:t>Tüzük’ün</a:t>
            </a:r>
            <a:r>
              <a:rPr lang="tr-TR" sz="1400" spc="-15" dirty="0">
                <a:solidFill>
                  <a:srgbClr val="FF0000"/>
                </a:solidFill>
                <a:latin typeface="Calibri" panose="020F0502020204030204" pitchFamily="34" charset="0"/>
                <a:cs typeface="Calibri" panose="020F0502020204030204" pitchFamily="34" charset="0"/>
              </a:rPr>
              <a:t> kapsamadığı gerekliliklerle ilgili olarak doğrulanır</a:t>
            </a:r>
            <a:r>
              <a:rPr lang="tr-TR" sz="1400" spc="-15" dirty="0">
                <a:solidFill>
                  <a:schemeClr val="tx1"/>
                </a:solidFill>
                <a:latin typeface="Calibri" panose="020F0502020204030204" pitchFamily="34" charset="0"/>
                <a:cs typeface="Calibri" panose="020F0502020204030204" pitchFamily="34" charset="0"/>
              </a:rPr>
              <a:t>. </a:t>
            </a:r>
            <a:r>
              <a:rPr lang="tr-TR" sz="1400" spc="-15" dirty="0">
                <a:solidFill>
                  <a:srgbClr val="FF0000"/>
                </a:solidFill>
                <a:latin typeface="Calibri" panose="020F0502020204030204" pitchFamily="34" charset="0"/>
                <a:cs typeface="Calibri" panose="020F0502020204030204" pitchFamily="34" charset="0"/>
              </a:rPr>
              <a:t>(OK ‘</a:t>
            </a:r>
            <a:r>
              <a:rPr lang="tr-TR" sz="1400" spc="-15" dirty="0" err="1">
                <a:solidFill>
                  <a:srgbClr val="FF0000"/>
                </a:solidFill>
                <a:latin typeface="Calibri" panose="020F0502020204030204" pitchFamily="34" charset="0"/>
                <a:cs typeface="Calibri" panose="020F0502020204030204" pitchFamily="34" charset="0"/>
              </a:rPr>
              <a:t>nın</a:t>
            </a:r>
            <a:r>
              <a:rPr lang="tr-TR" sz="1400" spc="-15" dirty="0">
                <a:solidFill>
                  <a:srgbClr val="FF0000"/>
                </a:solidFill>
                <a:latin typeface="Calibri" panose="020F0502020204030204" pitchFamily="34" charset="0"/>
                <a:cs typeface="Calibri" panose="020F0502020204030204" pitchFamily="34" charset="0"/>
              </a:rPr>
              <a:t> farmakolog görüşü)</a:t>
            </a:r>
          </a:p>
          <a:p>
            <a:pPr>
              <a:buFont typeface="Wingdings" panose="05000000000000000000" pitchFamily="2" charset="2"/>
              <a:buChar char="v"/>
            </a:pPr>
            <a:r>
              <a:rPr lang="tr-TR" sz="1400" spc="-15" dirty="0">
                <a:solidFill>
                  <a:schemeClr val="tx1"/>
                </a:solidFill>
                <a:latin typeface="Calibri" panose="020F0502020204030204" pitchFamily="34" charset="0"/>
                <a:cs typeface="Calibri" panose="020F0502020204030204" pitchFamily="34" charset="0"/>
              </a:rPr>
              <a:t>İlaveten, kullanım amaçlarını gerçekleştirmek üzere insan vücudu tarafından </a:t>
            </a:r>
            <a:r>
              <a:rPr lang="tr-TR" sz="1400" spc="-15" dirty="0">
                <a:solidFill>
                  <a:srgbClr val="FF0000"/>
                </a:solidFill>
                <a:latin typeface="Calibri" panose="020F0502020204030204" pitchFamily="34" charset="0"/>
                <a:cs typeface="Calibri" panose="020F0502020204030204" pitchFamily="34" charset="0"/>
              </a:rPr>
              <a:t>sistemik olarak </a:t>
            </a:r>
            <a:r>
              <a:rPr lang="tr-TR" sz="1400" spc="-15" dirty="0" err="1">
                <a:solidFill>
                  <a:srgbClr val="FF0000"/>
                </a:solidFill>
                <a:latin typeface="Calibri" panose="020F0502020204030204" pitchFamily="34" charset="0"/>
                <a:cs typeface="Calibri" panose="020F0502020204030204" pitchFamily="34" charset="0"/>
              </a:rPr>
              <a:t>absorbe</a:t>
            </a:r>
            <a:r>
              <a:rPr lang="tr-TR" sz="1400" spc="-15" dirty="0">
                <a:solidFill>
                  <a:srgbClr val="FF0000"/>
                </a:solidFill>
                <a:latin typeface="Calibri" panose="020F0502020204030204" pitchFamily="34" charset="0"/>
                <a:cs typeface="Calibri" panose="020F0502020204030204" pitchFamily="34" charset="0"/>
              </a:rPr>
              <a:t> edilen </a:t>
            </a:r>
            <a:r>
              <a:rPr lang="tr-TR" sz="1400" spc="-15" dirty="0">
                <a:solidFill>
                  <a:schemeClr val="tx1"/>
                </a:solidFill>
                <a:latin typeface="Calibri" panose="020F0502020204030204" pitchFamily="34" charset="0"/>
                <a:cs typeface="Calibri" panose="020F0502020204030204" pitchFamily="34" charset="0"/>
              </a:rPr>
              <a:t>cihazlar ya da bu cihazların metabolizma ürünleri için, onaylanmış kuruluş; cihazın 2001/83/AT sayılı </a:t>
            </a:r>
            <a:r>
              <a:rPr lang="tr-TR" sz="1400" spc="-15" dirty="0" err="1">
                <a:solidFill>
                  <a:schemeClr val="tx1"/>
                </a:solidFill>
                <a:latin typeface="Calibri" panose="020F0502020204030204" pitchFamily="34" charset="0"/>
                <a:cs typeface="Calibri" panose="020F0502020204030204" pitchFamily="34" charset="0"/>
              </a:rPr>
              <a:t>Direktif’in</a:t>
            </a:r>
            <a:r>
              <a:rPr lang="tr-TR" sz="1400" spc="-15" dirty="0">
                <a:solidFill>
                  <a:schemeClr val="tx1"/>
                </a:solidFill>
                <a:latin typeface="Calibri" panose="020F0502020204030204" pitchFamily="34" charset="0"/>
                <a:cs typeface="Calibri" panose="020F0502020204030204" pitchFamily="34" charset="0"/>
              </a:rPr>
              <a:t> I. Ekinde belirtilen ilgili gerekliliklere uygunluğu hakkında, 2001/83/AT sayılı Direktif uyarınca üye devletler tarafından atanan yetkili otoritelerin birinden ya da </a:t>
            </a:r>
            <a:r>
              <a:rPr lang="tr-TR" sz="1400" spc="-15" dirty="0" err="1">
                <a:solidFill>
                  <a:srgbClr val="FF0000"/>
                </a:solidFill>
                <a:latin typeface="Calibri" panose="020F0502020204030204" pitchFamily="34" charset="0"/>
                <a:cs typeface="Calibri" panose="020F0502020204030204" pitchFamily="34" charset="0"/>
              </a:rPr>
              <a:t>EMA’dan</a:t>
            </a:r>
            <a:r>
              <a:rPr lang="tr-TR" sz="1400" spc="-15" dirty="0">
                <a:solidFill>
                  <a:schemeClr val="tx1"/>
                </a:solidFill>
                <a:latin typeface="Calibri" panose="020F0502020204030204" pitchFamily="34" charset="0"/>
                <a:cs typeface="Calibri" panose="020F0502020204030204" pitchFamily="34" charset="0"/>
              </a:rPr>
              <a:t> </a:t>
            </a:r>
            <a:r>
              <a:rPr lang="tr-TR" sz="1400" spc="-15" dirty="0">
                <a:solidFill>
                  <a:srgbClr val="FF0000"/>
                </a:solidFill>
                <a:latin typeface="Calibri" panose="020F0502020204030204" pitchFamily="34" charset="0"/>
                <a:cs typeface="Calibri" panose="020F0502020204030204" pitchFamily="34" charset="0"/>
              </a:rPr>
              <a:t>bilimsel görüş </a:t>
            </a:r>
            <a:r>
              <a:rPr lang="tr-TR" sz="1400" spc="-15" dirty="0">
                <a:solidFill>
                  <a:schemeClr val="tx1"/>
                </a:solidFill>
                <a:latin typeface="Calibri" panose="020F0502020204030204" pitchFamily="34" charset="0"/>
                <a:cs typeface="Calibri" panose="020F0502020204030204" pitchFamily="34" charset="0"/>
              </a:rPr>
              <a:t>ister.</a:t>
            </a:r>
          </a:p>
          <a:p>
            <a:pPr>
              <a:buFont typeface="Wingdings" panose="05000000000000000000" pitchFamily="2" charset="2"/>
              <a:buChar char="v"/>
            </a:pPr>
            <a:r>
              <a:rPr lang="tr-TR" sz="1400" spc="-15" dirty="0">
                <a:solidFill>
                  <a:schemeClr val="tx1"/>
                </a:solidFill>
                <a:latin typeface="Calibri" panose="020F0502020204030204" pitchFamily="34" charset="0"/>
                <a:cs typeface="Calibri" panose="020F0502020204030204" pitchFamily="34" charset="0"/>
              </a:rPr>
              <a:t>Tıbbi ürünler danışma otoritesinin görüşü, gerekli bütün dokümantasyonun alınmasından itibaren </a:t>
            </a:r>
            <a:r>
              <a:rPr lang="tr-TR" sz="1400" spc="-15" dirty="0">
                <a:solidFill>
                  <a:srgbClr val="FF0000"/>
                </a:solidFill>
                <a:latin typeface="Calibri" panose="020F0502020204030204" pitchFamily="34" charset="0"/>
                <a:cs typeface="Calibri" panose="020F0502020204030204" pitchFamily="34" charset="0"/>
              </a:rPr>
              <a:t>150 gün </a:t>
            </a:r>
            <a:r>
              <a:rPr lang="tr-TR" sz="1400" spc="-15" dirty="0">
                <a:solidFill>
                  <a:schemeClr val="tx1"/>
                </a:solidFill>
                <a:latin typeface="Calibri" panose="020F0502020204030204" pitchFamily="34" charset="0"/>
                <a:cs typeface="Calibri" panose="020F0502020204030204" pitchFamily="34" charset="0"/>
              </a:rPr>
              <a:t>içerisinde hazırlanır.</a:t>
            </a:r>
          </a:p>
          <a:p>
            <a:pPr>
              <a:buFont typeface="Wingdings" panose="05000000000000000000" pitchFamily="2" charset="2"/>
              <a:buChar char="v"/>
            </a:pPr>
            <a:r>
              <a:rPr lang="tr-TR" sz="1400" spc="-15" dirty="0">
                <a:solidFill>
                  <a:schemeClr val="tx1"/>
                </a:solidFill>
                <a:latin typeface="Calibri" panose="020F0502020204030204" pitchFamily="34" charset="0"/>
                <a:cs typeface="Calibri" panose="020F0502020204030204" pitchFamily="34" charset="0"/>
              </a:rPr>
              <a:t>Tıbbi ürünler danışma otoritesinin bilimsel görüşü ve bu görüşün olası güncellemeleri, onaylanmış kuruluşun cihaza ilişkin dokümantasyonuna dahil edilir. Onaylanmış kuruluş, kararını verirken, bilimsel görüşte ifade edilen görüşlere gereken önemi verir ve nihai kararını tıbbi ürünler danışma otoritesine iletir.</a:t>
            </a:r>
          </a:p>
          <a:p>
            <a:pPr>
              <a:buFont typeface="Wingdings" panose="05000000000000000000" pitchFamily="2" charset="2"/>
              <a:buChar char="q"/>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25</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Yuvarlatılmış Dikdörtgen 2"/>
          <p:cNvSpPr/>
          <p:nvPr/>
        </p:nvSpPr>
        <p:spPr>
          <a:xfrm>
            <a:off x="7924800" y="961649"/>
            <a:ext cx="2297373" cy="686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Kural 21 ve </a:t>
            </a:r>
            <a:r>
              <a:rPr lang="tr-TR" dirty="0" err="1"/>
              <a:t>absorbe</a:t>
            </a:r>
            <a:r>
              <a:rPr lang="tr-TR" dirty="0"/>
              <a:t> olan cihazlar</a:t>
            </a:r>
          </a:p>
        </p:txBody>
      </p:sp>
    </p:spTree>
    <p:extLst>
      <p:ext uri="{BB962C8B-B14F-4D97-AF65-F5344CB8AC3E}">
        <p14:creationId xmlns:p14="http://schemas.microsoft.com/office/powerpoint/2010/main" val="267133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2- Teknik Dokümantasyon</a:t>
            </a:r>
            <a:endParaRPr sz="4000" dirty="0">
              <a:solidFill>
                <a:srgbClr val="FF0000"/>
              </a:solidFill>
              <a:latin typeface="Trebuchet MS"/>
              <a:cs typeface="Trebuchet MS"/>
            </a:endParaRPr>
          </a:p>
        </p:txBody>
      </p:sp>
      <p:sp>
        <p:nvSpPr>
          <p:cNvPr id="13" name="object 3"/>
          <p:cNvSpPr txBox="1">
            <a:spLocks noGrp="1"/>
          </p:cNvSpPr>
          <p:nvPr>
            <p:ph idx="1"/>
          </p:nvPr>
        </p:nvSpPr>
        <p:spPr>
          <a:xfrm>
            <a:off x="952500" y="1405584"/>
            <a:ext cx="9688780" cy="4771102"/>
          </a:xfrm>
          <a:prstGeom prst="rect">
            <a:avLst/>
          </a:prstGeom>
        </p:spPr>
        <p:txBody>
          <a:bodyPr vert="horz" wrap="square" lIns="0" tIns="0" rIns="0" bIns="0" rtlCol="0">
            <a:noAutofit/>
          </a:bodyPr>
          <a:lstStyle/>
          <a:p>
            <a:pPr marL="0" indent="0">
              <a:buNone/>
            </a:pPr>
            <a:r>
              <a:rPr lang="tr-TR" u="sng" spc="-15" dirty="0">
                <a:solidFill>
                  <a:schemeClr val="tx1"/>
                </a:solidFill>
                <a:latin typeface="Calibri" panose="020F0502020204030204" pitchFamily="34" charset="0"/>
                <a:cs typeface="Calibri" panose="020F0502020204030204" pitchFamily="34" charset="0"/>
              </a:rPr>
              <a:t>6. </a:t>
            </a:r>
            <a:r>
              <a:rPr lang="tr-TR" u="sng" spc="-15" dirty="0">
                <a:solidFill>
                  <a:srgbClr val="FF0000"/>
                </a:solidFill>
                <a:latin typeface="Calibri" panose="020F0502020204030204" pitchFamily="34" charset="0"/>
                <a:cs typeface="Calibri" panose="020F0502020204030204" pitchFamily="34" charset="0"/>
              </a:rPr>
              <a:t>Ayrı olarak kullanıldığında, 1(8) maddesinde atıfta bulunulduğu şekilde insan kanı veya insan plazmasından elde edilen bir tıbbi ürün olduğu kabul edilebilen bir tıbbi maddeyi bütünleşik bir parça olarak ihtiva eden cihazlar söz konusu olduğunda parti doğrulaması</a:t>
            </a:r>
          </a:p>
          <a:p>
            <a:pPr marL="0" indent="0">
              <a:buNone/>
            </a:pPr>
            <a:r>
              <a:rPr lang="tr-TR" sz="1600" u="sng" spc="-15" dirty="0">
                <a:solidFill>
                  <a:schemeClr val="tx1"/>
                </a:solidFill>
                <a:latin typeface="Calibri" panose="020F0502020204030204" pitchFamily="34" charset="0"/>
                <a:cs typeface="Calibri" panose="020F0502020204030204" pitchFamily="34" charset="0"/>
              </a:rPr>
              <a:t>Cihazların her bir partisinin imalatının tamamlanması sonrasında imalatçı; bu cihaz partisinin serbest bırakılmasını onaylanmış kuruluşa bildirir ve 2001/83/AT sayılı </a:t>
            </a:r>
            <a:r>
              <a:rPr lang="tr-TR" sz="1600" u="sng" spc="-15" dirty="0" err="1">
                <a:solidFill>
                  <a:schemeClr val="tx1"/>
                </a:solidFill>
                <a:latin typeface="Calibri" panose="020F0502020204030204" pitchFamily="34" charset="0"/>
                <a:cs typeface="Calibri" panose="020F0502020204030204" pitchFamily="34" charset="0"/>
              </a:rPr>
              <a:t>Direktif’in</a:t>
            </a:r>
            <a:r>
              <a:rPr lang="tr-TR" sz="1600" u="sng" spc="-15" dirty="0">
                <a:solidFill>
                  <a:schemeClr val="tx1"/>
                </a:solidFill>
                <a:latin typeface="Calibri" panose="020F0502020204030204" pitchFamily="34" charset="0"/>
                <a:cs typeface="Calibri" panose="020F0502020204030204" pitchFamily="34" charset="0"/>
              </a:rPr>
              <a:t> 114(2) maddesi uyarınca, bir üye devlet laboratuvarı veya bir üye devlet tarafından bu amaç için atanan bir laboratuvar tarafından düzenlenen, cihazda kullanılan insan kanı veya plazma türevi partisinin serbest bırakılması ile ilgili resmi sertifikayı onaylanmış kuruluşa gönderir.</a:t>
            </a:r>
            <a:endParaRPr lang="en-GB" sz="1600" b="1" u="sng" spc="-15" dirty="0">
              <a:solidFill>
                <a:schemeClr val="tx1"/>
              </a:solidFill>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26</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4033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52500" y="343847"/>
            <a:ext cx="9269673"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3- İdari Hükümler</a:t>
            </a:r>
            <a:endParaRPr sz="4000" dirty="0">
              <a:solidFill>
                <a:srgbClr val="FF0000"/>
              </a:solidFill>
              <a:latin typeface="Trebuchet MS"/>
              <a:cs typeface="Trebuchet MS"/>
            </a:endParaRPr>
          </a:p>
        </p:txBody>
      </p:sp>
      <p:sp>
        <p:nvSpPr>
          <p:cNvPr id="13" name="object 3"/>
          <p:cNvSpPr txBox="1">
            <a:spLocks noGrp="1"/>
          </p:cNvSpPr>
          <p:nvPr>
            <p:ph idx="1"/>
          </p:nvPr>
        </p:nvSpPr>
        <p:spPr>
          <a:xfrm>
            <a:off x="952500" y="1405584"/>
            <a:ext cx="9688780" cy="4771102"/>
          </a:xfrm>
          <a:prstGeom prst="rect">
            <a:avLst/>
          </a:prstGeom>
        </p:spPr>
        <p:txBody>
          <a:bodyPr vert="horz" wrap="square" lIns="0" tIns="0" rIns="0" bIns="0" rtlCol="0">
            <a:noAutofit/>
          </a:bodyPr>
          <a:lstStyle/>
          <a:p>
            <a:pPr marL="0" indent="0">
              <a:buNone/>
            </a:pPr>
            <a:r>
              <a:rPr lang="tr-TR" sz="1600" spc="-15" dirty="0">
                <a:solidFill>
                  <a:schemeClr val="tx1"/>
                </a:solidFill>
                <a:latin typeface="Calibri" panose="020F0502020204030204" pitchFamily="34" charset="0"/>
                <a:cs typeface="Calibri" panose="020F0502020204030204" pitchFamily="34" charset="0"/>
              </a:rPr>
              <a:t>7.</a:t>
            </a:r>
            <a:r>
              <a:rPr lang="en-GB" sz="1600" spc="-15" dirty="0" err="1">
                <a:latin typeface="Calibri" panose="020F0502020204030204" pitchFamily="34" charset="0"/>
                <a:cs typeface="Calibri" panose="020F0502020204030204" pitchFamily="34" charset="0"/>
              </a:rPr>
              <a:t>İmalatçı</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veya</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imalatçının</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bir</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üye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devlette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kayıtlı</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işyerinin</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bulunmaması</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durumunda</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yetkili</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temsilcisi</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yetkili</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otoriteye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sunmak</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üzere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aşağıdakileri</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en</a:t>
            </a:r>
            <a:r>
              <a:rPr lang="en-GB" sz="1600" spc="-15" dirty="0">
                <a:latin typeface="Calibri" panose="020F0502020204030204" pitchFamily="34" charset="0"/>
                <a:cs typeface="Calibri" panose="020F0502020204030204" pitchFamily="34" charset="0"/>
              </a:rPr>
              <a:t> son </a:t>
            </a:r>
            <a:r>
              <a:rPr lang="en-GB" sz="1600" spc="-15" dirty="0" err="1">
                <a:latin typeface="Calibri" panose="020F0502020204030204" pitchFamily="34" charset="0"/>
                <a:cs typeface="Calibri" panose="020F0502020204030204" pitchFamily="34" charset="0"/>
              </a:rPr>
              <a:t>cihaz</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piyasaya</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arz</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edildikten</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sonra</a:t>
            </a:r>
            <a:r>
              <a:rPr lang="en-GB" sz="1600" spc="-15" dirty="0">
                <a:latin typeface="Calibri" panose="020F0502020204030204" pitchFamily="34" charset="0"/>
                <a:cs typeface="Calibri" panose="020F0502020204030204" pitchFamily="34" charset="0"/>
              </a:rPr>
              <a:t> </a:t>
            </a:r>
            <a:r>
              <a:rPr lang="en-GB" sz="1600" spc="-15" dirty="0">
                <a:solidFill>
                  <a:srgbClr val="FF0000"/>
                </a:solidFill>
                <a:latin typeface="Calibri" panose="020F0502020204030204" pitchFamily="34" charset="0"/>
                <a:cs typeface="Calibri" panose="020F0502020204030204" pitchFamily="34" charset="0"/>
              </a:rPr>
              <a:t>10 </a:t>
            </a:r>
            <a:r>
              <a:rPr lang="en-GB" sz="1600" spc="-15" dirty="0" err="1">
                <a:solidFill>
                  <a:srgbClr val="FF0000"/>
                </a:solidFill>
                <a:latin typeface="Calibri" panose="020F0502020204030204" pitchFamily="34" charset="0"/>
                <a:cs typeface="Calibri" panose="020F0502020204030204" pitchFamily="34" charset="0"/>
              </a:rPr>
              <a:t>yıldan</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az</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olmayacak</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bir</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süreyle</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ve</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implante</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edilebilir</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cihazlar</a:t>
            </a:r>
            <a:r>
              <a:rPr lang="en-GB" sz="1600" spc="-15" dirty="0">
                <a:solidFill>
                  <a:srgbClr val="FF0000"/>
                </a:solidFill>
                <a:latin typeface="Calibri" panose="020F0502020204030204" pitchFamily="34" charset="0"/>
                <a:cs typeface="Calibri" panose="020F0502020204030204" pitchFamily="34" charset="0"/>
              </a:rPr>
              <a:t> için 15 </a:t>
            </a:r>
            <a:r>
              <a:rPr lang="en-GB" sz="1600" spc="-15" dirty="0" err="1">
                <a:solidFill>
                  <a:srgbClr val="FF0000"/>
                </a:solidFill>
                <a:latin typeface="Calibri" panose="020F0502020204030204" pitchFamily="34" charset="0"/>
                <a:cs typeface="Calibri" panose="020F0502020204030204" pitchFamily="34" charset="0"/>
              </a:rPr>
              <a:t>yıldan</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az</a:t>
            </a:r>
            <a:r>
              <a:rPr lang="en-GB" sz="1600" spc="-15" dirty="0">
                <a:solidFill>
                  <a:srgbClr val="FF0000"/>
                </a:solidFill>
                <a:latin typeface="Calibri" panose="020F0502020204030204" pitchFamily="34" charset="0"/>
                <a:cs typeface="Calibri" panose="020F0502020204030204" pitchFamily="34" charset="0"/>
              </a:rPr>
              <a:t> </a:t>
            </a:r>
            <a:r>
              <a:rPr lang="en-GB" sz="1600" spc="-15" dirty="0" err="1">
                <a:solidFill>
                  <a:srgbClr val="FF0000"/>
                </a:solidFill>
                <a:latin typeface="Calibri" panose="020F0502020204030204" pitchFamily="34" charset="0"/>
                <a:cs typeface="Calibri" panose="020F0502020204030204" pitchFamily="34" charset="0"/>
              </a:rPr>
              <a:t>olmayacak</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bir</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süreyle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muhafaza</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eder</a:t>
            </a:r>
            <a:r>
              <a:rPr lang="en-GB" sz="1600" spc="-15" dirty="0">
                <a:latin typeface="Calibri" panose="020F0502020204030204" pitchFamily="34" charset="0"/>
                <a:cs typeface="Calibri" panose="020F0502020204030204" pitchFamily="34" charset="0"/>
              </a:rPr>
              <a:t>:</a:t>
            </a:r>
          </a:p>
          <a:p>
            <a:pPr>
              <a:buFont typeface="Wingdings" panose="05000000000000000000" pitchFamily="2" charset="2"/>
              <a:buChar char="q"/>
            </a:pPr>
            <a:r>
              <a:rPr lang="en-GB" sz="1600" spc="-15" dirty="0">
                <a:latin typeface="Calibri" panose="020F0502020204030204" pitchFamily="34" charset="0"/>
                <a:cs typeface="Calibri" panose="020F0502020204030204" pitchFamily="34" charset="0"/>
              </a:rPr>
              <a:t>AB </a:t>
            </a:r>
            <a:r>
              <a:rPr lang="en-GB" sz="1600" spc="-15" dirty="0" err="1">
                <a:latin typeface="Calibri" panose="020F0502020204030204" pitchFamily="34" charset="0"/>
                <a:cs typeface="Calibri" panose="020F0502020204030204" pitchFamily="34" charset="0"/>
              </a:rPr>
              <a:t>uygunluk</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beyanını</a:t>
            </a:r>
            <a:r>
              <a:rPr lang="en-GB" sz="1600" spc="-15" dirty="0">
                <a:latin typeface="Calibri" panose="020F0502020204030204" pitchFamily="34" charset="0"/>
                <a:cs typeface="Calibri" panose="020F0502020204030204" pitchFamily="34" charset="0"/>
              </a:rPr>
              <a:t>,</a:t>
            </a:r>
            <a:endParaRPr lang="tr-TR" sz="1600" spc="-15" dirty="0">
              <a:latin typeface="Calibri" panose="020F0502020204030204" pitchFamily="34" charset="0"/>
              <a:cs typeface="Calibri" panose="020F0502020204030204" pitchFamily="34" charset="0"/>
            </a:endParaRPr>
          </a:p>
          <a:p>
            <a:pPr>
              <a:buFont typeface="Wingdings" panose="05000000000000000000" pitchFamily="2" charset="2"/>
              <a:buChar char="q"/>
            </a:pPr>
            <a:r>
              <a:rPr lang="tr-TR" sz="1600" spc="-15" dirty="0">
                <a:latin typeface="Calibri" panose="020F0502020204030204" pitchFamily="34" charset="0"/>
                <a:cs typeface="Calibri" panose="020F0502020204030204" pitchFamily="34" charset="0"/>
              </a:rPr>
              <a:t>KYS dokümantasyonu özellikle cihazın tasarımını izlemeye, doğrulamaya, valide etmeye yönelik prosedürler, kayıtlar(kısım 2.1, 2.2)</a:t>
            </a:r>
          </a:p>
          <a:p>
            <a:pPr>
              <a:buFont typeface="Wingdings" panose="05000000000000000000" pitchFamily="2" charset="2"/>
              <a:buChar char="q"/>
            </a:pPr>
            <a:r>
              <a:rPr lang="tr-TR" sz="1600" spc="-15" dirty="0">
                <a:latin typeface="Calibri" panose="020F0502020204030204" pitchFamily="34" charset="0"/>
                <a:cs typeface="Calibri" panose="020F0502020204030204" pitchFamily="34" charset="0"/>
              </a:rPr>
              <a:t>Yapılan değişiklikler(kısım 2.4)</a:t>
            </a:r>
          </a:p>
          <a:p>
            <a:pPr>
              <a:buFont typeface="Wingdings" panose="05000000000000000000" pitchFamily="2" charset="2"/>
              <a:buChar char="q"/>
            </a:pPr>
            <a:r>
              <a:rPr lang="tr-TR" sz="1600" spc="-15" dirty="0">
                <a:latin typeface="Calibri" panose="020F0502020204030204" pitchFamily="34" charset="0"/>
                <a:cs typeface="Calibri" panose="020F0502020204030204" pitchFamily="34" charset="0"/>
              </a:rPr>
              <a:t>Teknik dokümantasyon(kısım 4.2) ve OK kararları ve raporları</a:t>
            </a:r>
          </a:p>
          <a:p>
            <a:pPr marL="0" indent="0">
              <a:buNone/>
            </a:pPr>
            <a:r>
              <a:rPr lang="tr-TR" sz="1600" u="sng" spc="-15" dirty="0">
                <a:latin typeface="Calibri" panose="020F0502020204030204" pitchFamily="34" charset="0"/>
                <a:cs typeface="Calibri" panose="020F0502020204030204" pitchFamily="34" charset="0"/>
              </a:rPr>
              <a:t>8. Her üye devlet; kendi sınırları içerisinde yerleşik olan bir imalatçının veya onun yetkili temsilcisinin, bu sürenin sona ermesinden önce iflas etmesi ya da ticari faaliyetini sonlandırması durumunda, 7. Kesimde atıfta bulunulan süre boyunca, söz konusu Kesimde atıfta bulunulan dokümantasyonun yetkili otoritelere sunulmak üzere muhafaza edilmesini talep eder.</a:t>
            </a:r>
          </a:p>
          <a:p>
            <a:pPr marL="0" indent="0">
              <a:buNone/>
            </a:pPr>
            <a:endParaRPr lang="en-GB" sz="1400" b="1"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27</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4834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3"/>
            <a:ext cx="9688780" cy="5614977"/>
          </a:xfrm>
          <a:prstGeom prst="rect">
            <a:avLst/>
          </a:prstGeom>
        </p:spPr>
        <p:txBody>
          <a:bodyPr vert="horz" wrap="square" lIns="0" tIns="0" rIns="0" bIns="0" rtlCol="0">
            <a:noAutofit/>
          </a:bodyPr>
          <a:lstStyle/>
          <a:p>
            <a:pPr marL="12065" indent="0">
              <a:buNone/>
              <a:tabLst>
                <a:tab pos="376555" algn="l"/>
              </a:tabLst>
            </a:pPr>
            <a:endParaRPr lang="en-GB" sz="2200" spc="-15" dirty="0">
              <a:latin typeface="Trebuchet MS"/>
            </a:endParaRPr>
          </a:p>
          <a:p>
            <a:pPr marL="12065" indent="0">
              <a:buNone/>
              <a:tabLst>
                <a:tab pos="376555" algn="l"/>
              </a:tabLst>
            </a:pPr>
            <a:r>
              <a:rPr lang="tr-TR" spc="-15" dirty="0">
                <a:latin typeface="Calibri" panose="020F0502020204030204" pitchFamily="34" charset="0"/>
                <a:cs typeface="Calibri" panose="020F0502020204030204" pitchFamily="34" charset="0"/>
              </a:rPr>
              <a:t>1. </a:t>
            </a:r>
            <a:r>
              <a:rPr lang="en-GB" spc="-15" dirty="0" err="1">
                <a:latin typeface="Calibri" panose="020F0502020204030204" pitchFamily="34" charset="0"/>
                <a:cs typeface="Calibri" panose="020F0502020204030204" pitchFamily="34" charset="0"/>
              </a:rPr>
              <a:t>İmalatçı</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bir</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kalite</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yönetim</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sistemi</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oluşturur</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dokümante</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eder</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ve</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uygular</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ve</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ilgili</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cihazların</a:t>
            </a:r>
            <a:r>
              <a:rPr lang="en-GB" spc="-15" dirty="0">
                <a:latin typeface="Calibri" panose="020F0502020204030204" pitchFamily="34" charset="0"/>
                <a:cs typeface="Calibri" panose="020F0502020204030204" pitchFamily="34" charset="0"/>
              </a:rPr>
              <a:t> </a:t>
            </a:r>
            <a:r>
              <a:rPr lang="en-GB" spc="-15" dirty="0" err="1">
                <a:solidFill>
                  <a:srgbClr val="FF0000"/>
                </a:solidFill>
                <a:latin typeface="Calibri" panose="020F0502020204030204" pitchFamily="34" charset="0"/>
                <a:cs typeface="Calibri" panose="020F0502020204030204" pitchFamily="34" charset="0"/>
              </a:rPr>
              <a:t>yaşam</a:t>
            </a:r>
            <a:r>
              <a:rPr lang="en-GB" spc="-15" dirty="0">
                <a:solidFill>
                  <a:srgbClr val="FF0000"/>
                </a:solidFill>
                <a:latin typeface="Calibri" panose="020F0502020204030204" pitchFamily="34" charset="0"/>
                <a:cs typeface="Calibri" panose="020F0502020204030204" pitchFamily="34" charset="0"/>
              </a:rPr>
              <a:t> </a:t>
            </a:r>
            <a:r>
              <a:rPr lang="en-GB" spc="-15" dirty="0" err="1">
                <a:solidFill>
                  <a:srgbClr val="FF0000"/>
                </a:solidFill>
                <a:latin typeface="Calibri" panose="020F0502020204030204" pitchFamily="34" charset="0"/>
                <a:cs typeface="Calibri" panose="020F0502020204030204" pitchFamily="34" charset="0"/>
              </a:rPr>
              <a:t>döngüsü</a:t>
            </a:r>
            <a:r>
              <a:rPr lang="en-GB" spc="-15" dirty="0">
                <a:solidFill>
                  <a:srgbClr val="FF0000"/>
                </a:solidFill>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boyunca</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bu</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sistemin</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etkinliğini</a:t>
            </a:r>
            <a:r>
              <a:rPr lang="en-GB" spc="-15" dirty="0">
                <a:latin typeface="Calibri" panose="020F0502020204030204" pitchFamily="34" charset="0"/>
                <a:cs typeface="Calibri" panose="020F0502020204030204" pitchFamily="34" charset="0"/>
              </a:rPr>
              <a:t> </a:t>
            </a:r>
            <a:r>
              <a:rPr lang="en-GB" spc="-15" dirty="0" err="1">
                <a:latin typeface="Calibri" panose="020F0502020204030204" pitchFamily="34" charset="0"/>
                <a:cs typeface="Calibri" panose="020F0502020204030204" pitchFamily="34" charset="0"/>
              </a:rPr>
              <a:t>sürdürür</a:t>
            </a:r>
            <a:r>
              <a:rPr lang="en-GB" spc="-15" dirty="0">
                <a:latin typeface="Calibri" panose="020F0502020204030204" pitchFamily="34" charset="0"/>
                <a:cs typeface="Calibri" panose="020F0502020204030204" pitchFamily="34" charset="0"/>
              </a:rPr>
              <a:t>.</a:t>
            </a:r>
            <a:r>
              <a:rPr lang="tr-TR" spc="-15" dirty="0">
                <a:latin typeface="Calibri" panose="020F0502020204030204" pitchFamily="34" charset="0"/>
                <a:cs typeface="Calibri" panose="020F0502020204030204" pitchFamily="34" charset="0"/>
              </a:rPr>
              <a:t> Bunun için denetime ve gözetime tabi olur. </a:t>
            </a:r>
          </a:p>
          <a:p>
            <a:pPr marL="12065" indent="0">
              <a:buNone/>
              <a:tabLst>
                <a:tab pos="376555" algn="l"/>
              </a:tabLst>
            </a:pPr>
            <a:r>
              <a:rPr lang="tr-TR" dirty="0">
                <a:latin typeface="Calibri" panose="020F0502020204030204" pitchFamily="34" charset="0"/>
                <a:cs typeface="Calibri" panose="020F0502020204030204" pitchFamily="34" charset="0"/>
              </a:rPr>
              <a:t>2. </a:t>
            </a:r>
            <a:r>
              <a:rPr lang="tr-TR" dirty="0">
                <a:solidFill>
                  <a:srgbClr val="FF0000"/>
                </a:solidFill>
                <a:latin typeface="Calibri" panose="020F0502020204030204" pitchFamily="34" charset="0"/>
                <a:cs typeface="Calibri" panose="020F0502020204030204" pitchFamily="34" charset="0"/>
              </a:rPr>
              <a:t>Kalite yönetim sistemi değerlendirmesi</a:t>
            </a:r>
          </a:p>
          <a:p>
            <a:pPr marL="12065" indent="0">
              <a:buNone/>
              <a:tabLst>
                <a:tab pos="376555" algn="l"/>
              </a:tabLst>
            </a:pPr>
            <a:r>
              <a:rPr lang="tr-TR" dirty="0">
                <a:latin typeface="Calibri" panose="020F0502020204030204" pitchFamily="34" charset="0"/>
                <a:cs typeface="Calibri" panose="020F0502020204030204" pitchFamily="34" charset="0"/>
              </a:rPr>
              <a:t>2.1. 	</a:t>
            </a:r>
            <a:r>
              <a:rPr lang="tr-TR" sz="1600" dirty="0">
                <a:latin typeface="Calibri" panose="020F0502020204030204" pitchFamily="34" charset="0"/>
                <a:cs typeface="Calibri" panose="020F0502020204030204" pitchFamily="34" charset="0"/>
              </a:rPr>
              <a:t>İmalatçı, kalite yönetim sisteminin değerlendirilmesi için bir onaylanmış kuruluşa başvuru yapar. Başvuruda olması gerekenler;</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İmalatçının adı, adresi, </a:t>
            </a:r>
            <a:r>
              <a:rPr lang="tr-TR" sz="1400" dirty="0">
                <a:solidFill>
                  <a:srgbClr val="FF0000"/>
                </a:solidFill>
                <a:latin typeface="Calibri" panose="020F0502020204030204" pitchFamily="34" charset="0"/>
                <a:cs typeface="Calibri" panose="020F0502020204030204" pitchFamily="34" charset="0"/>
              </a:rPr>
              <a:t>bütün imalat yerleri</a:t>
            </a:r>
            <a:r>
              <a:rPr lang="tr-TR" sz="1400" dirty="0">
                <a:latin typeface="Calibri" panose="020F0502020204030204" pitchFamily="34" charset="0"/>
                <a:cs typeface="Calibri" panose="020F0502020204030204" pitchFamily="34" charset="0"/>
              </a:rPr>
              <a:t>, yetkili temsilcisi varsa bilgileri</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KYS kapsamındaki cihaz ve cihaz grubuna ilişkin tüm bilgiler</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Aynı cihazla ilgili KYS için başka bir OK ‘ya başvuru yapılmadığına dair yazılı beyan </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AB uygunluk beyanı taslağı</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İmalatçının KYS ‘sine ilişkin dokümantasyon</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İmalatçının kalite taahhüdü</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PMS, PMCF dokümantasyonları ve </a:t>
            </a:r>
            <a:r>
              <a:rPr lang="tr-TR" sz="1400" dirty="0" err="1">
                <a:latin typeface="Calibri" panose="020F0502020204030204" pitchFamily="34" charset="0"/>
                <a:cs typeface="Calibri" panose="020F0502020204030204" pitchFamily="34" charset="0"/>
              </a:rPr>
              <a:t>vigilance</a:t>
            </a:r>
            <a:r>
              <a:rPr lang="tr-TR" sz="1400" dirty="0">
                <a:latin typeface="Calibri" panose="020F0502020204030204" pitchFamily="34" charset="0"/>
                <a:cs typeface="Calibri" panose="020F0502020204030204" pitchFamily="34" charset="0"/>
              </a:rPr>
              <a:t> prosedürleri</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Klinik değerlendirme planına ilişkin dokümantasyon ve</a:t>
            </a:r>
          </a:p>
          <a:p>
            <a:pPr marL="697865" lvl="1">
              <a:buFont typeface="Arial" panose="020B0604020202020204" pitchFamily="34" charset="0"/>
              <a:buChar char="•"/>
              <a:tabLst>
                <a:tab pos="376555" algn="l"/>
              </a:tabLst>
            </a:pPr>
            <a:r>
              <a:rPr lang="tr-TR" sz="1400" dirty="0">
                <a:latin typeface="Calibri" panose="020F0502020204030204" pitchFamily="34" charset="0"/>
                <a:cs typeface="Calibri" panose="020F0502020204030204" pitchFamily="34" charset="0"/>
              </a:rPr>
              <a:t>Klinik değerlendirme planını güncel tutmak için mevcut prosedürlerin açıklaması</a:t>
            </a:r>
          </a:p>
          <a:p>
            <a:pPr marL="297815" indent="-285750">
              <a:buFontTx/>
              <a:buChar char="-"/>
              <a:tabLst>
                <a:tab pos="376555" algn="l"/>
              </a:tabLst>
            </a:pPr>
            <a:endParaRPr lang="tr-TR" dirty="0"/>
          </a:p>
          <a:p>
            <a:pPr marL="12065" indent="0">
              <a:buNone/>
              <a:tabLst>
                <a:tab pos="376555" algn="l"/>
              </a:tabLst>
            </a:pPr>
            <a:endParaRPr lang="en-GB" sz="2200" spc="-15" dirty="0">
              <a:latin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3391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3"/>
            <a:ext cx="9688780" cy="5614977"/>
          </a:xfrm>
          <a:prstGeom prst="rect">
            <a:avLst/>
          </a:prstGeom>
        </p:spPr>
        <p:txBody>
          <a:bodyPr vert="horz" wrap="square" lIns="0" tIns="0" rIns="0" bIns="0" rtlCol="0">
            <a:noAutofit/>
          </a:bodyPr>
          <a:lstStyle/>
          <a:p>
            <a:pPr marL="12065" indent="0">
              <a:buNone/>
              <a:tabLst>
                <a:tab pos="376555" algn="l"/>
              </a:tabLst>
            </a:pPr>
            <a:endParaRPr lang="en-GB" sz="2200" spc="-15" dirty="0">
              <a:latin typeface="Trebuchet MS"/>
            </a:endParaRPr>
          </a:p>
          <a:p>
            <a:pPr marL="0" indent="0">
              <a:buNone/>
            </a:pPr>
            <a:r>
              <a:rPr lang="tr-TR" dirty="0">
                <a:solidFill>
                  <a:srgbClr val="000000"/>
                </a:solidFill>
                <a:latin typeface="Calibri" panose="020F0502020204030204" pitchFamily="34" charset="0"/>
                <a:cs typeface="Calibri" panose="020F0502020204030204" pitchFamily="34" charset="0"/>
              </a:rPr>
              <a:t>2.2. KYS ‘</a:t>
            </a:r>
            <a:r>
              <a:rPr lang="tr-TR" dirty="0" err="1">
                <a:solidFill>
                  <a:srgbClr val="000000"/>
                </a:solidFill>
                <a:latin typeface="Calibri" panose="020F0502020204030204" pitchFamily="34" charset="0"/>
                <a:cs typeface="Calibri" panose="020F0502020204030204" pitchFamily="34" charset="0"/>
              </a:rPr>
              <a:t>nin</a:t>
            </a:r>
            <a:r>
              <a:rPr lang="tr-TR" dirty="0">
                <a:solidFill>
                  <a:srgbClr val="000000"/>
                </a:solidFill>
                <a:latin typeface="Calibri" panose="020F0502020204030204" pitchFamily="34" charset="0"/>
                <a:cs typeface="Calibri" panose="020F0502020204030204" pitchFamily="34" charset="0"/>
              </a:rPr>
              <a:t> uygulanması</a:t>
            </a:r>
          </a:p>
          <a:p>
            <a:r>
              <a:rPr lang="tr-TR" dirty="0">
                <a:solidFill>
                  <a:srgbClr val="000000"/>
                </a:solidFill>
                <a:latin typeface="Calibri" panose="020F0502020204030204" pitchFamily="34" charset="0"/>
                <a:cs typeface="Calibri" panose="020F0502020204030204" pitchFamily="34" charset="0"/>
              </a:rPr>
              <a:t>İmalatçı tarafından kalite yönetim sistemine yönelik benimsenen tüm unsurlar, gereklilikler ve hükümler; </a:t>
            </a:r>
            <a:r>
              <a:rPr lang="tr-TR" dirty="0">
                <a:solidFill>
                  <a:srgbClr val="FF0000"/>
                </a:solidFill>
                <a:latin typeface="Calibri" panose="020F0502020204030204" pitchFamily="34" charset="0"/>
                <a:cs typeface="Calibri" panose="020F0502020204030204" pitchFamily="34" charset="0"/>
              </a:rPr>
              <a:t>kalite el kitabı ile kalite programları, kalite planları ve kalite kayıtları </a:t>
            </a:r>
            <a:r>
              <a:rPr lang="tr-TR" dirty="0">
                <a:solidFill>
                  <a:srgbClr val="000000"/>
                </a:solidFill>
                <a:latin typeface="Calibri" panose="020F0502020204030204" pitchFamily="34" charset="0"/>
                <a:cs typeface="Calibri" panose="020F0502020204030204" pitchFamily="34" charset="0"/>
              </a:rPr>
              <a:t>gibi yazılı politikalar ve prosedürler biçiminde, sistematik ve düzenli bir şekilde </a:t>
            </a:r>
            <a:r>
              <a:rPr lang="tr-TR" dirty="0" err="1">
                <a:solidFill>
                  <a:srgbClr val="000000"/>
                </a:solidFill>
                <a:latin typeface="Calibri" panose="020F0502020204030204" pitchFamily="34" charset="0"/>
                <a:cs typeface="Calibri" panose="020F0502020204030204" pitchFamily="34" charset="0"/>
              </a:rPr>
              <a:t>dokümante</a:t>
            </a:r>
            <a:r>
              <a:rPr lang="tr-TR" dirty="0">
                <a:solidFill>
                  <a:srgbClr val="000000"/>
                </a:solidFill>
                <a:latin typeface="Calibri" panose="020F0502020204030204" pitchFamily="34" charset="0"/>
                <a:cs typeface="Calibri" panose="020F0502020204030204" pitchFamily="34" charset="0"/>
              </a:rPr>
              <a:t> edilir. 	</a:t>
            </a:r>
          </a:p>
          <a:p>
            <a:r>
              <a:rPr lang="tr-TR" dirty="0">
                <a:solidFill>
                  <a:srgbClr val="000000"/>
                </a:solidFill>
                <a:latin typeface="Calibri" panose="020F0502020204030204" pitchFamily="34" charset="0"/>
                <a:cs typeface="Calibri" panose="020F0502020204030204" pitchFamily="34" charset="0"/>
              </a:rPr>
              <a:t>KYS Aşağıda belirtilenlerin yeterli bir tanımını içermelidir. </a:t>
            </a:r>
          </a:p>
          <a:p>
            <a:pPr>
              <a:buFont typeface="+mj-lt"/>
              <a:buAutoNum type="alphaLcParenR"/>
            </a:pPr>
            <a:r>
              <a:rPr lang="tr-TR" dirty="0">
                <a:solidFill>
                  <a:srgbClr val="000000"/>
                </a:solidFill>
                <a:latin typeface="Calibri" panose="020F0502020204030204" pitchFamily="34" charset="0"/>
                <a:cs typeface="Calibri" panose="020F0502020204030204" pitchFamily="34" charset="0"/>
              </a:rPr>
              <a:t>İmalatçının kalite hedefleri</a:t>
            </a:r>
          </a:p>
          <a:p>
            <a:pPr>
              <a:buFont typeface="+mj-lt"/>
              <a:buAutoNum type="alphaLcParenR"/>
            </a:pPr>
            <a:r>
              <a:rPr lang="tr-TR" dirty="0">
                <a:solidFill>
                  <a:srgbClr val="000000"/>
                </a:solidFill>
                <a:latin typeface="Calibri" panose="020F0502020204030204" pitchFamily="34" charset="0"/>
                <a:cs typeface="Calibri" panose="020F0502020204030204" pitchFamily="34" charset="0"/>
              </a:rPr>
              <a:t>İşletmenin organizasyonu ve özellikle:</a:t>
            </a:r>
          </a:p>
          <a:p>
            <a:pPr lvl="1">
              <a:buFont typeface="Arial" panose="020B0604020202020204" pitchFamily="34" charset="0"/>
              <a:buChar char="•"/>
            </a:pPr>
            <a:r>
              <a:rPr lang="tr-TR" dirty="0">
                <a:solidFill>
                  <a:srgbClr val="000000"/>
                </a:solidFill>
                <a:latin typeface="Calibri" panose="020F0502020204030204" pitchFamily="34" charset="0"/>
                <a:cs typeface="Calibri" panose="020F0502020204030204" pitchFamily="34" charset="0"/>
              </a:rPr>
              <a:t>Kritik personellerin atanması, </a:t>
            </a:r>
            <a:r>
              <a:rPr lang="tr-TR" dirty="0" err="1">
                <a:solidFill>
                  <a:srgbClr val="000000"/>
                </a:solidFill>
                <a:latin typeface="Calibri" panose="020F0502020204030204" pitchFamily="34" charset="0"/>
                <a:cs typeface="Calibri" panose="020F0502020204030204" pitchFamily="34" charset="0"/>
              </a:rPr>
              <a:t>organizasyonel</a:t>
            </a:r>
            <a:r>
              <a:rPr lang="tr-TR" dirty="0">
                <a:solidFill>
                  <a:srgbClr val="000000"/>
                </a:solidFill>
                <a:latin typeface="Calibri" panose="020F0502020204030204" pitchFamily="34" charset="0"/>
                <a:cs typeface="Calibri" panose="020F0502020204030204" pitchFamily="34" charset="0"/>
              </a:rPr>
              <a:t> yetkileri, idari personelin sorumlulukları</a:t>
            </a:r>
          </a:p>
          <a:p>
            <a:pPr lvl="1">
              <a:buFont typeface="Arial" panose="020B0604020202020204" pitchFamily="34" charset="0"/>
              <a:buChar char="•"/>
            </a:pPr>
            <a:r>
              <a:rPr lang="tr-TR" dirty="0">
                <a:solidFill>
                  <a:srgbClr val="000000"/>
                </a:solidFill>
                <a:latin typeface="Calibri" panose="020F0502020204030204" pitchFamily="34" charset="0"/>
                <a:cs typeface="Calibri" panose="020F0502020204030204" pitchFamily="34" charset="0"/>
              </a:rPr>
              <a:t>Kalite yönetim sisteminin işleyişinin etkili olup olmadığı ,uygun olmayan cihazların kontrolü dahil olmak üzere , istenen cihaz tasarımı ve kalitesini izleme</a:t>
            </a:r>
          </a:p>
          <a:p>
            <a:pPr lvl="1">
              <a:buFont typeface="Arial" panose="020B0604020202020204" pitchFamily="34" charset="0"/>
              <a:buChar char="•"/>
            </a:pPr>
            <a:r>
              <a:rPr lang="tr-TR" dirty="0">
                <a:solidFill>
                  <a:srgbClr val="000000"/>
                </a:solidFill>
                <a:latin typeface="Calibri" panose="020F0502020204030204" pitchFamily="34" charset="0"/>
                <a:cs typeface="Calibri" panose="020F0502020204030204" pitchFamily="34" charset="0"/>
              </a:rPr>
              <a:t>Dış kaynaklı proseslerin kontrolü</a:t>
            </a:r>
          </a:p>
          <a:p>
            <a:pPr lvl="1">
              <a:buFont typeface="Arial" panose="020B0604020202020204" pitchFamily="34" charset="0"/>
              <a:buChar char="•"/>
            </a:pPr>
            <a:r>
              <a:rPr lang="tr-TR" u="sng" dirty="0">
                <a:solidFill>
                  <a:srgbClr val="000000"/>
                </a:solidFill>
                <a:latin typeface="Calibri" panose="020F0502020204030204" pitchFamily="34" charset="0"/>
                <a:cs typeface="Calibri" panose="020F0502020204030204" pitchFamily="34" charset="0"/>
              </a:rPr>
              <a:t>Yetkili temsilcinin atanmasına yönelik taslak vekâletname ve                                                                      vekâletnameyi kabul etmek için yetkili temsilciden alınan niyet mektubu</a:t>
            </a:r>
          </a:p>
          <a:p>
            <a:pPr marL="12065" indent="0">
              <a:buNone/>
              <a:tabLst>
                <a:tab pos="376555" algn="l"/>
              </a:tabLst>
            </a:pPr>
            <a:endParaRPr lang="en-GB" sz="2200" spc="-15" dirty="0">
              <a:latin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5-Nokta Yıldız 1"/>
          <p:cNvSpPr/>
          <p:nvPr/>
        </p:nvSpPr>
        <p:spPr>
          <a:xfrm>
            <a:off x="8258176" y="2752725"/>
            <a:ext cx="2247900" cy="11811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ISO 13485</a:t>
            </a:r>
          </a:p>
        </p:txBody>
      </p:sp>
      <p:sp>
        <p:nvSpPr>
          <p:cNvPr id="3" name="Oval 2"/>
          <p:cNvSpPr/>
          <p:nvPr/>
        </p:nvSpPr>
        <p:spPr>
          <a:xfrm>
            <a:off x="4880991" y="3147675"/>
            <a:ext cx="3295650" cy="72389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Tedarikçi değerlendirme, insan kaynakları</a:t>
            </a:r>
          </a:p>
        </p:txBody>
      </p:sp>
      <p:sp>
        <p:nvSpPr>
          <p:cNvPr id="6" name="Oval 5"/>
          <p:cNvSpPr/>
          <p:nvPr/>
        </p:nvSpPr>
        <p:spPr>
          <a:xfrm>
            <a:off x="7916293" y="4582355"/>
            <a:ext cx="3461474" cy="14577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Uygun olmayan cihazların kontrolü, kalite planı ve buna uygun testler, iç tetkik</a:t>
            </a:r>
          </a:p>
        </p:txBody>
      </p:sp>
    </p:spTree>
    <p:extLst>
      <p:ext uri="{BB962C8B-B14F-4D97-AF65-F5344CB8AC3E}">
        <p14:creationId xmlns:p14="http://schemas.microsoft.com/office/powerpoint/2010/main" val="3852198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5506656"/>
          </a:xfrm>
          <a:prstGeom prst="rect">
            <a:avLst/>
          </a:prstGeom>
        </p:spPr>
        <p:txBody>
          <a:bodyPr vert="horz" wrap="square" lIns="0" tIns="0" rIns="0" bIns="0" rtlCol="0">
            <a:noAutofit/>
          </a:bodyPr>
          <a:lstStyle/>
          <a:p>
            <a:pPr marL="12065" indent="0">
              <a:buNone/>
              <a:tabLst>
                <a:tab pos="376555" algn="l"/>
              </a:tabLst>
            </a:pPr>
            <a:endParaRPr lang="en-GB" sz="2200" spc="-15" dirty="0">
              <a:latin typeface="Trebuchet MS"/>
            </a:endParaRPr>
          </a:p>
          <a:p>
            <a:pPr marL="469265" indent="-457200">
              <a:buFont typeface="+mj-lt"/>
              <a:buAutoNum type="alphaLcParenR" startAt="3"/>
              <a:tabLst>
                <a:tab pos="376555" algn="l"/>
              </a:tabLst>
            </a:pPr>
            <a:r>
              <a:rPr lang="tr-TR" sz="2200" spc="-15" dirty="0">
                <a:solidFill>
                  <a:srgbClr val="FF0000"/>
                </a:solidFill>
                <a:latin typeface="Calibri" panose="020F0502020204030204" pitchFamily="34" charset="0"/>
                <a:cs typeface="Calibri" panose="020F0502020204030204" pitchFamily="34" charset="0"/>
              </a:rPr>
              <a:t>Cihazların tasarımını </a:t>
            </a:r>
            <a:r>
              <a:rPr lang="tr-TR" sz="2200" spc="-15" dirty="0">
                <a:latin typeface="Calibri" panose="020F0502020204030204" pitchFamily="34" charset="0"/>
                <a:cs typeface="Calibri" panose="020F0502020204030204" pitchFamily="34" charset="0"/>
              </a:rPr>
              <a:t>izlemeye, doğrulamaya, valide etmeye ve kontrol etmeye yönelik prosedürler, veriler ve kayıtlar aşağıdakileri kapsar:</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İlgili yasal gerekliliklerin, yeterliliğin, sınıflandırmanın, eşdeğerliğin ele alınması, uygunluk değerlendirme prosedürlerinin seçimi, mevzuata uygunluğa yönelik stratejiyi</a:t>
            </a:r>
          </a:p>
          <a:p>
            <a:pPr marL="755015" lvl="1">
              <a:buFont typeface="Arial" panose="020B0604020202020204" pitchFamily="34" charset="0"/>
              <a:buChar char="•"/>
              <a:tabLst>
                <a:tab pos="376555" algn="l"/>
              </a:tabLst>
            </a:pPr>
            <a:r>
              <a:rPr lang="tr-TR" sz="2000" spc="-15" dirty="0">
                <a:solidFill>
                  <a:srgbClr val="FF0000"/>
                </a:solidFill>
                <a:latin typeface="Calibri" panose="020F0502020204030204" pitchFamily="34" charset="0"/>
                <a:cs typeface="Calibri" panose="020F0502020204030204" pitchFamily="34" charset="0"/>
              </a:rPr>
              <a:t>Uygulanabilir OS, uyumlaştırılmış standartları da dikkate alarak uygulanabilir genel güvenlilik ve performans gerekliliklerinin ve bu gereklilikleri yerine getirmeye yönelik çözümlerin tanımlanmasını</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Risk yönetimi</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PMCF ve klinik değerlendirme</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Ön klinik değerlendirme</a:t>
            </a:r>
          </a:p>
          <a:p>
            <a:pPr marL="755015" lvl="1">
              <a:buFont typeface="Arial" panose="020B0604020202020204" pitchFamily="34" charset="0"/>
              <a:buChar char="•"/>
              <a:tabLst>
                <a:tab pos="376555" algn="l"/>
              </a:tabLst>
            </a:pPr>
            <a:r>
              <a:rPr lang="tr-TR" sz="2000" u="sng" spc="-15" dirty="0">
                <a:latin typeface="Calibri" panose="020F0502020204030204" pitchFamily="34" charset="0"/>
                <a:cs typeface="Calibri" panose="020F0502020204030204" pitchFamily="34" charset="0"/>
              </a:rPr>
              <a:t>Cihazla birlikte temin edilecek bilgiler</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Tasarım ve imalat ile ilgili gereklilikler</a:t>
            </a:r>
          </a:p>
          <a:p>
            <a:pPr marL="755015" lvl="1">
              <a:buFont typeface="Arial" panose="020B0604020202020204" pitchFamily="34" charset="0"/>
              <a:buChar char="•"/>
              <a:tabLst>
                <a:tab pos="376555" algn="l"/>
              </a:tabLst>
            </a:pPr>
            <a:r>
              <a:rPr lang="tr-TR" sz="2000" spc="-15" dirty="0">
                <a:latin typeface="Calibri" panose="020F0502020204030204" pitchFamily="34" charset="0"/>
                <a:cs typeface="Calibri" panose="020F0502020204030204" pitchFamily="34" charset="0"/>
              </a:rPr>
              <a:t>Tasarım veya KYS değişiklikleri yönetimi</a:t>
            </a:r>
            <a:endParaRPr lang="en-GB" sz="2000" spc="-15" dirty="0">
              <a:latin typeface="Calibri" panose="020F0502020204030204" pitchFamily="34" charset="0"/>
              <a:cs typeface="Calibri" panose="020F0502020204030204" pitchFamily="34" charset="0"/>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Yuvarlatılmış Dikdörtgen 2"/>
          <p:cNvSpPr/>
          <p:nvPr/>
        </p:nvSpPr>
        <p:spPr>
          <a:xfrm>
            <a:off x="7391400" y="4791075"/>
            <a:ext cx="3133725" cy="828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MDD 93/42/EEC EK II </a:t>
            </a:r>
          </a:p>
          <a:p>
            <a:pPr algn="ctr"/>
            <a:r>
              <a:rPr lang="tr-TR" dirty="0"/>
              <a:t>MDR  2017/745 Ek IX </a:t>
            </a:r>
          </a:p>
        </p:txBody>
      </p:sp>
    </p:spTree>
    <p:extLst>
      <p:ext uri="{BB962C8B-B14F-4D97-AF65-F5344CB8AC3E}">
        <p14:creationId xmlns:p14="http://schemas.microsoft.com/office/powerpoint/2010/main" val="1234237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12065" indent="0">
              <a:buNone/>
              <a:tabLst>
                <a:tab pos="376555" algn="l"/>
              </a:tabLst>
            </a:pPr>
            <a:endParaRPr lang="en-GB" sz="2200" spc="-15" dirty="0">
              <a:latin typeface="Trebuchet MS"/>
            </a:endParaRPr>
          </a:p>
          <a:p>
            <a:pPr marL="469265" indent="-457200">
              <a:buFont typeface="+mj-lt"/>
              <a:buAutoNum type="alphaLcParenR" startAt="4"/>
              <a:tabLst>
                <a:tab pos="376555" algn="l"/>
              </a:tabLst>
            </a:pPr>
            <a:r>
              <a:rPr lang="tr-TR" sz="2200" spc="-15" dirty="0">
                <a:latin typeface="Calibri" panose="020F0502020204030204" pitchFamily="34" charset="0"/>
                <a:cs typeface="Calibri" panose="020F0502020204030204" pitchFamily="34" charset="0"/>
              </a:rPr>
              <a:t>İmalat </a:t>
            </a:r>
            <a:r>
              <a:rPr lang="tr-TR" sz="2200" spc="-15" dirty="0">
                <a:solidFill>
                  <a:srgbClr val="FF0000"/>
                </a:solidFill>
                <a:latin typeface="Calibri" panose="020F0502020204030204" pitchFamily="34" charset="0"/>
                <a:cs typeface="Calibri" panose="020F0502020204030204" pitchFamily="34" charset="0"/>
              </a:rPr>
              <a:t>sırasındaki doğrulamalar</a:t>
            </a:r>
            <a:r>
              <a:rPr lang="tr-TR" sz="2200" spc="-15" dirty="0">
                <a:latin typeface="Calibri" panose="020F0502020204030204" pitchFamily="34" charset="0"/>
                <a:cs typeface="Calibri" panose="020F0502020204030204" pitchFamily="34" charset="0"/>
              </a:rPr>
              <a:t>, sterilizasyona ilişkin süreçler</a:t>
            </a:r>
          </a:p>
          <a:p>
            <a:pPr marL="469265" indent="-457200">
              <a:buFont typeface="+mj-lt"/>
              <a:buAutoNum type="alphaLcParenR" startAt="4"/>
              <a:tabLst>
                <a:tab pos="376555" algn="l"/>
              </a:tabLst>
            </a:pPr>
            <a:r>
              <a:rPr lang="tr-TR" sz="2200" spc="-15" dirty="0">
                <a:solidFill>
                  <a:srgbClr val="FF0000"/>
                </a:solidFill>
                <a:latin typeface="Calibri" panose="020F0502020204030204" pitchFamily="34" charset="0"/>
                <a:cs typeface="Calibri" panose="020F0502020204030204" pitchFamily="34" charset="0"/>
              </a:rPr>
              <a:t>İmalat öncesinde , sırasında ve sonrasında yürütülecek uygun testler ve denemeler</a:t>
            </a:r>
            <a:r>
              <a:rPr lang="tr-TR" sz="2200" spc="-15" dirty="0">
                <a:latin typeface="Calibri" panose="020F0502020204030204" pitchFamily="34" charset="0"/>
                <a:cs typeface="Calibri" panose="020F0502020204030204" pitchFamily="34" charset="0"/>
              </a:rPr>
              <a:t>, gerçekleştirilme sıklığı, kullanılacak test ekipmanını ve geriye doğru izlenebilecek şekilde kalibrasyonu </a:t>
            </a:r>
          </a:p>
          <a:p>
            <a:pPr marL="12065" indent="0">
              <a:buNone/>
              <a:tabLst>
                <a:tab pos="376555" algn="l"/>
              </a:tabLst>
            </a:pPr>
            <a:r>
              <a:rPr lang="tr-TR" sz="2200" u="sng" spc="-15" dirty="0">
                <a:latin typeface="Calibri" panose="020F0502020204030204" pitchFamily="34" charset="0"/>
                <a:cs typeface="Calibri" panose="020F0502020204030204" pitchFamily="34" charset="0"/>
              </a:rPr>
              <a:t>Ayrıca imalatçı, onaylanmış kuruluşun, II. ve III. Eklerde atıfta bulunulan teknik dokümantasyona erişimine izin verir.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2773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311579" y="1065594"/>
            <a:ext cx="9688780" cy="5411406"/>
          </a:xfrm>
          <a:prstGeom prst="rect">
            <a:avLst/>
          </a:prstGeom>
          <a:ln>
            <a:solidFill>
              <a:schemeClr val="accent1"/>
            </a:solidFill>
          </a:ln>
        </p:spPr>
        <p:txBody>
          <a:bodyPr vert="horz" wrap="square" lIns="0" tIns="0" rIns="0" bIns="0" rtlCol="0">
            <a:noAutofit/>
          </a:bodyPr>
          <a:lstStyle/>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2.3 Denetim</a:t>
            </a:r>
          </a:p>
          <a:p>
            <a:r>
              <a:rPr lang="tr-TR" spc="-15" dirty="0">
                <a:solidFill>
                  <a:schemeClr val="tx1"/>
                </a:solidFill>
                <a:latin typeface="Calibri" panose="020F0502020204030204" pitchFamily="34" charset="0"/>
                <a:cs typeface="Calibri" panose="020F0502020204030204" pitchFamily="34" charset="0"/>
              </a:rPr>
              <a:t>OK, KYS </a:t>
            </a:r>
            <a:r>
              <a:rPr lang="en-GB" spc="-15" dirty="0" err="1">
                <a:solidFill>
                  <a:schemeClr val="tx1"/>
                </a:solidFill>
                <a:latin typeface="Calibri" panose="020F0502020204030204" pitchFamily="34" charset="0"/>
                <a:cs typeface="Calibri" panose="020F0502020204030204" pitchFamily="34" charset="0"/>
              </a:rPr>
              <a:t>gereklilikleri</a:t>
            </a:r>
            <a:r>
              <a:rPr lang="tr-TR" spc="-15" dirty="0" err="1">
                <a:solidFill>
                  <a:schemeClr val="tx1"/>
                </a:solidFill>
                <a:latin typeface="Calibri" panose="020F0502020204030204" pitchFamily="34" charset="0"/>
                <a:cs typeface="Calibri" panose="020F0502020204030204" pitchFamily="34" charset="0"/>
              </a:rPr>
              <a:t>ni</a:t>
            </a:r>
            <a:r>
              <a:rPr lang="tr-TR"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karşılayıp</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karşılamadığını</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belirlemek</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için</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kalite</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yönetim</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sistemini</a:t>
            </a:r>
            <a:r>
              <a:rPr lang="en-GB" spc="-15" dirty="0">
                <a:solidFill>
                  <a:schemeClr val="tx1"/>
                </a:solidFill>
                <a:latin typeface="Calibri" panose="020F0502020204030204" pitchFamily="34" charset="0"/>
                <a:cs typeface="Calibri" panose="020F0502020204030204" pitchFamily="34" charset="0"/>
              </a:rPr>
              <a:t> </a:t>
            </a:r>
            <a:r>
              <a:rPr lang="en-GB" spc="-15" dirty="0" err="1">
                <a:solidFill>
                  <a:schemeClr val="tx1"/>
                </a:solidFill>
                <a:latin typeface="Calibri" panose="020F0502020204030204" pitchFamily="34" charset="0"/>
                <a:cs typeface="Calibri" panose="020F0502020204030204" pitchFamily="34" charset="0"/>
              </a:rPr>
              <a:t>denetler</a:t>
            </a:r>
            <a:r>
              <a:rPr lang="en-GB" spc="-15" dirty="0">
                <a:solidFill>
                  <a:schemeClr val="tx1"/>
                </a:solidFill>
                <a:latin typeface="Calibri" panose="020F0502020204030204" pitchFamily="34" charset="0"/>
                <a:cs typeface="Calibri" panose="020F0502020204030204" pitchFamily="34" charset="0"/>
              </a:rPr>
              <a:t>.</a:t>
            </a:r>
            <a:r>
              <a:rPr lang="tr-TR" spc="-15" dirty="0">
                <a:solidFill>
                  <a:schemeClr val="tx1"/>
                </a:solidFill>
                <a:latin typeface="Calibri" panose="020F0502020204030204" pitchFamily="34" charset="0"/>
                <a:cs typeface="Calibri" panose="020F0502020204030204" pitchFamily="34" charset="0"/>
              </a:rPr>
              <a:t> </a:t>
            </a:r>
            <a:r>
              <a:rPr lang="tr-TR" dirty="0">
                <a:solidFill>
                  <a:srgbClr val="000000"/>
                </a:solidFill>
                <a:latin typeface="Calibri" panose="020F0502020204030204" pitchFamily="34" charset="0"/>
                <a:cs typeface="Calibri" panose="020F0502020204030204" pitchFamily="34" charset="0"/>
              </a:rPr>
              <a:t>İmalatçının kalite yönetim sistemi ile ilgili olarak bir </a:t>
            </a:r>
            <a:r>
              <a:rPr lang="tr-TR" dirty="0">
                <a:solidFill>
                  <a:srgbClr val="FF0000"/>
                </a:solidFill>
                <a:latin typeface="Calibri" panose="020F0502020204030204" pitchFamily="34" charset="0"/>
                <a:cs typeface="Calibri" panose="020F0502020204030204" pitchFamily="34" charset="0"/>
              </a:rPr>
              <a:t>uyumlaştırılmış standart veya ortak </a:t>
            </a:r>
            <a:r>
              <a:rPr lang="tr-TR" dirty="0" err="1">
                <a:solidFill>
                  <a:srgbClr val="FF0000"/>
                </a:solidFill>
                <a:latin typeface="Calibri" panose="020F0502020204030204" pitchFamily="34" charset="0"/>
                <a:cs typeface="Calibri" panose="020F0502020204030204" pitchFamily="34" charset="0"/>
              </a:rPr>
              <a:t>spesifikasyon</a:t>
            </a:r>
            <a:r>
              <a:rPr lang="tr-TR" dirty="0">
                <a:solidFill>
                  <a:srgbClr val="FF0000"/>
                </a:solidFill>
                <a:latin typeface="Calibri" panose="020F0502020204030204" pitchFamily="34" charset="0"/>
                <a:cs typeface="Calibri" panose="020F0502020204030204" pitchFamily="34" charset="0"/>
              </a:rPr>
              <a:t> (OS) </a:t>
            </a:r>
            <a:r>
              <a:rPr lang="tr-TR" dirty="0">
                <a:solidFill>
                  <a:srgbClr val="000000"/>
                </a:solidFill>
                <a:latin typeface="Calibri" panose="020F0502020204030204" pitchFamily="34" charset="0"/>
                <a:cs typeface="Calibri" panose="020F0502020204030204" pitchFamily="34" charset="0"/>
              </a:rPr>
              <a:t>kullanması durumunda, onaylanmış kuruluş bu standartlara veya ortak </a:t>
            </a:r>
            <a:r>
              <a:rPr lang="tr-TR" dirty="0" err="1">
                <a:solidFill>
                  <a:srgbClr val="000000"/>
                </a:solidFill>
                <a:latin typeface="Calibri" panose="020F0502020204030204" pitchFamily="34" charset="0"/>
                <a:cs typeface="Calibri" panose="020F0502020204030204" pitchFamily="34" charset="0"/>
              </a:rPr>
              <a:t>spesifikasyonlara</a:t>
            </a:r>
            <a:r>
              <a:rPr lang="tr-TR" dirty="0">
                <a:solidFill>
                  <a:srgbClr val="000000"/>
                </a:solidFill>
                <a:latin typeface="Calibri" panose="020F0502020204030204" pitchFamily="34" charset="0"/>
                <a:cs typeface="Calibri" panose="020F0502020204030204" pitchFamily="34" charset="0"/>
              </a:rPr>
              <a:t> uygunluğu değerlendirir. Eğer karşılanmıyorsa gerekçelendirilmesi gerekmektedir. </a:t>
            </a:r>
          </a:p>
          <a:p>
            <a:r>
              <a:rPr lang="tr-TR" spc="-15" dirty="0">
                <a:solidFill>
                  <a:srgbClr val="000000"/>
                </a:solidFill>
                <a:latin typeface="Calibri" panose="020F0502020204030204" pitchFamily="34" charset="0"/>
                <a:cs typeface="Calibri" panose="020F0502020204030204" pitchFamily="34" charset="0"/>
              </a:rPr>
              <a:t>OK denetim ekibi ilgili teknolojinin değerlendirilmesinde </a:t>
            </a:r>
            <a:r>
              <a:rPr lang="tr-TR" spc="-15" dirty="0">
                <a:solidFill>
                  <a:srgbClr val="FF0000"/>
                </a:solidFill>
                <a:latin typeface="Calibri" panose="020F0502020204030204" pitchFamily="34" charset="0"/>
                <a:cs typeface="Calibri" panose="020F0502020204030204" pitchFamily="34" charset="0"/>
              </a:rPr>
              <a:t>geçmiş deneyimi </a:t>
            </a:r>
            <a:r>
              <a:rPr lang="tr-TR" spc="-15" dirty="0">
                <a:solidFill>
                  <a:srgbClr val="000000"/>
                </a:solidFill>
                <a:latin typeface="Calibri" panose="020F0502020204030204" pitchFamily="34" charset="0"/>
                <a:cs typeface="Calibri" panose="020F0502020204030204" pitchFamily="34" charset="0"/>
              </a:rPr>
              <a:t>olan en az bir üye içerir. Değerlendirme prosedürü imalat sürecini ve ilgili diğer süreçleri doğrulamak için, imalatçının tesislerinde ve uygun görüldüğü takdirde, tedarikçilerinin ve/veya alt yüklenicilerinin tesislerinde denetimi içerir.</a:t>
            </a:r>
          </a:p>
          <a:p>
            <a:r>
              <a:rPr lang="tr-TR" spc="-15" dirty="0">
                <a:solidFill>
                  <a:srgbClr val="FF0000"/>
                </a:solidFill>
                <a:latin typeface="Calibri" panose="020F0502020204030204" pitchFamily="34" charset="0"/>
                <a:cs typeface="Calibri" panose="020F0502020204030204" pitchFamily="34" charset="0"/>
              </a:rPr>
              <a:t>Sınıf </a:t>
            </a:r>
            <a:r>
              <a:rPr lang="tr-TR" spc="-15" dirty="0" err="1">
                <a:solidFill>
                  <a:srgbClr val="FF0000"/>
                </a:solidFill>
                <a:latin typeface="Calibri" panose="020F0502020204030204" pitchFamily="34" charset="0"/>
                <a:cs typeface="Calibri" panose="020F0502020204030204" pitchFamily="34" charset="0"/>
              </a:rPr>
              <a:t>Iıa</a:t>
            </a:r>
            <a:r>
              <a:rPr lang="tr-TR" spc="-15" dirty="0">
                <a:solidFill>
                  <a:srgbClr val="FF0000"/>
                </a:solidFill>
                <a:latin typeface="Calibri" panose="020F0502020204030204" pitchFamily="34" charset="0"/>
                <a:cs typeface="Calibri" panose="020F0502020204030204" pitchFamily="34" charset="0"/>
              </a:rPr>
              <a:t> ve </a:t>
            </a:r>
            <a:r>
              <a:rPr lang="tr-TR" spc="-15" dirty="0" err="1">
                <a:solidFill>
                  <a:srgbClr val="FF0000"/>
                </a:solidFill>
                <a:latin typeface="Calibri" panose="020F0502020204030204" pitchFamily="34" charset="0"/>
                <a:cs typeface="Calibri" panose="020F0502020204030204" pitchFamily="34" charset="0"/>
              </a:rPr>
              <a:t>Iıb</a:t>
            </a:r>
            <a:r>
              <a:rPr lang="tr-TR" spc="-15" dirty="0">
                <a:solidFill>
                  <a:srgbClr val="FF0000"/>
                </a:solidFill>
                <a:latin typeface="Calibri" panose="020F0502020204030204" pitchFamily="34" charset="0"/>
                <a:cs typeface="Calibri" panose="020F0502020204030204" pitchFamily="34" charset="0"/>
              </a:rPr>
              <a:t> cihazlar için</a:t>
            </a:r>
            <a:r>
              <a:rPr lang="tr-TR" spc="-15" dirty="0">
                <a:solidFill>
                  <a:srgbClr val="000000"/>
                </a:solidFill>
                <a:latin typeface="Calibri" panose="020F0502020204030204" pitchFamily="34" charset="0"/>
                <a:cs typeface="Calibri" panose="020F0502020204030204" pitchFamily="34" charset="0"/>
              </a:rPr>
              <a:t>; KYS değerlendirilmesinde tasarımdaki benzerlikleri, teknolojiyi, imalat ve sterilizasyon yöntemlerini, kullanım amacını ve bu Tüzük uyarınca yürütülmüş olan örneğin, fiziksel, kimyasal, biyolojik veya klinik özelliklere ilişkin, önceki ilgili değerlendirmelerin sonuçlarını dikkate alarak </a:t>
            </a:r>
            <a:r>
              <a:rPr lang="tr-TR" spc="-15" dirty="0">
                <a:solidFill>
                  <a:srgbClr val="FF0000"/>
                </a:solidFill>
                <a:latin typeface="Calibri" panose="020F0502020204030204" pitchFamily="34" charset="0"/>
                <a:cs typeface="Calibri" panose="020F0502020204030204" pitchFamily="34" charset="0"/>
              </a:rPr>
              <a:t>temsili örnek seçer</a:t>
            </a:r>
          </a:p>
          <a:p>
            <a:r>
              <a:rPr lang="tr-TR" spc="-15" dirty="0">
                <a:solidFill>
                  <a:srgbClr val="000000"/>
                </a:solidFill>
                <a:latin typeface="Calibri" panose="020F0502020204030204" pitchFamily="34" charset="0"/>
                <a:cs typeface="Calibri" panose="020F0502020204030204" pitchFamily="34" charset="0"/>
              </a:rPr>
              <a:t>KYS bu </a:t>
            </a:r>
            <a:r>
              <a:rPr lang="tr-TR" spc="-15" dirty="0" err="1">
                <a:solidFill>
                  <a:srgbClr val="000000"/>
                </a:solidFill>
                <a:latin typeface="Calibri" panose="020F0502020204030204" pitchFamily="34" charset="0"/>
                <a:cs typeface="Calibri" panose="020F0502020204030204" pitchFamily="34" charset="0"/>
              </a:rPr>
              <a:t>Tüzük’ün</a:t>
            </a:r>
            <a:r>
              <a:rPr lang="tr-TR" spc="-15" dirty="0">
                <a:solidFill>
                  <a:srgbClr val="000000"/>
                </a:solidFill>
                <a:latin typeface="Calibri" panose="020F0502020204030204" pitchFamily="34" charset="0"/>
                <a:cs typeface="Calibri" panose="020F0502020204030204" pitchFamily="34" charset="0"/>
              </a:rPr>
              <a:t> ilgili hükümlerini karşılıyorsa , OK </a:t>
            </a:r>
            <a:r>
              <a:rPr lang="tr-TR" spc="-15" dirty="0">
                <a:solidFill>
                  <a:srgbClr val="FF0000"/>
                </a:solidFill>
                <a:latin typeface="Calibri" panose="020F0502020204030204" pitchFamily="34" charset="0"/>
                <a:cs typeface="Calibri" panose="020F0502020204030204" pitchFamily="34" charset="0"/>
              </a:rPr>
              <a:t>AB Kalite Yönetim Sertifikası </a:t>
            </a:r>
            <a:r>
              <a:rPr lang="tr-TR" spc="-15" dirty="0">
                <a:solidFill>
                  <a:srgbClr val="000000"/>
                </a:solidFill>
                <a:latin typeface="Calibri" panose="020F0502020204030204" pitchFamily="34" charset="0"/>
                <a:cs typeface="Calibri" panose="020F0502020204030204" pitchFamily="34" charset="0"/>
              </a:rPr>
              <a:t>düzenler.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val 2"/>
          <p:cNvSpPr/>
          <p:nvPr/>
        </p:nvSpPr>
        <p:spPr>
          <a:xfrm>
            <a:off x="10541935" y="2044071"/>
            <a:ext cx="1495425"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ISO 13485</a:t>
            </a:r>
          </a:p>
        </p:txBody>
      </p:sp>
    </p:spTree>
    <p:extLst>
      <p:ext uri="{BB962C8B-B14F-4D97-AF65-F5344CB8AC3E}">
        <p14:creationId xmlns:p14="http://schemas.microsoft.com/office/powerpoint/2010/main" val="458645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228863" y="970344"/>
            <a:ext cx="9688780" cy="4771102"/>
          </a:xfrm>
          <a:prstGeom prst="rect">
            <a:avLst/>
          </a:prstGeom>
        </p:spPr>
        <p:txBody>
          <a:bodyPr vert="horz" wrap="square" lIns="0" tIns="0" rIns="0" bIns="0" rtlCol="0">
            <a:noAutofit/>
          </a:bodyPr>
          <a:lstStyle/>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2.4</a:t>
            </a:r>
            <a:r>
              <a:rPr lang="tr-TR" spc="-15" dirty="0">
                <a:solidFill>
                  <a:srgbClr val="FF0000"/>
                </a:solidFill>
                <a:latin typeface="Calibri" panose="020F0502020204030204" pitchFamily="34" charset="0"/>
                <a:cs typeface="Calibri" panose="020F0502020204030204" pitchFamily="34" charset="0"/>
              </a:rPr>
              <a:t> </a:t>
            </a:r>
            <a:r>
              <a:rPr lang="tr-TR" sz="1600" spc="-15" dirty="0">
                <a:solidFill>
                  <a:schemeClr val="tx1"/>
                </a:solidFill>
                <a:latin typeface="Calibri" panose="020F0502020204030204" pitchFamily="34" charset="0"/>
                <a:cs typeface="Calibri" panose="020F0502020204030204" pitchFamily="34" charset="0"/>
              </a:rPr>
              <a:t>İmalatçı; kalite yönetim sisteminde ya da kapsadığı cihaz çeşitliliğinde önemli değişikliklere yönelik her planını, kalite yönetim sistemini onaylamış olan onaylanmış kuruluşa bildirir. </a:t>
            </a:r>
          </a:p>
          <a:p>
            <a:pPr marL="0" indent="0" algn="just">
              <a:buNone/>
            </a:pPr>
            <a:endParaRPr lang="tr-TR" sz="1600" spc="-15" dirty="0">
              <a:latin typeface="Calibri" panose="020F0502020204030204" pitchFamily="34" charset="0"/>
              <a:cs typeface="Calibri" panose="020F0502020204030204" pitchFamily="34" charset="0"/>
            </a:endParaRPr>
          </a:p>
          <a:p>
            <a:pPr marL="0" indent="0" algn="just">
              <a:buNone/>
            </a:pPr>
            <a:r>
              <a:rPr lang="tr-TR" sz="1600" spc="-15" dirty="0">
                <a:solidFill>
                  <a:srgbClr val="FF0000"/>
                </a:solidFill>
                <a:latin typeface="Calibri" panose="020F0502020204030204" pitchFamily="34" charset="0"/>
                <a:cs typeface="Calibri" panose="020F0502020204030204" pitchFamily="34" charset="0"/>
              </a:rPr>
              <a:t>Onaylanmış kuruluş</a:t>
            </a:r>
            <a:r>
              <a:rPr lang="tr-TR" sz="1600" spc="-15" dirty="0">
                <a:latin typeface="Calibri" panose="020F0502020204030204" pitchFamily="34" charset="0"/>
                <a:cs typeface="Calibri" panose="020F0502020204030204" pitchFamily="34" charset="0"/>
              </a:rPr>
              <a:t>, teklif edilen </a:t>
            </a:r>
            <a:r>
              <a:rPr lang="tr-TR" sz="1600" spc="-15" dirty="0">
                <a:solidFill>
                  <a:srgbClr val="FF0000"/>
                </a:solidFill>
                <a:latin typeface="Calibri" panose="020F0502020204030204" pitchFamily="34" charset="0"/>
                <a:cs typeface="Calibri" panose="020F0502020204030204" pitchFamily="34" charset="0"/>
              </a:rPr>
              <a:t>değişiklikleri değerlendirir, </a:t>
            </a:r>
          </a:p>
          <a:p>
            <a:pPr marL="0" indent="0" algn="just">
              <a:buNone/>
            </a:pPr>
            <a:endParaRPr lang="tr-TR" sz="1600" spc="-15" dirty="0">
              <a:latin typeface="Calibri" panose="020F0502020204030204" pitchFamily="34" charset="0"/>
              <a:cs typeface="Calibri" panose="020F0502020204030204" pitchFamily="34" charset="0"/>
            </a:endParaRPr>
          </a:p>
          <a:p>
            <a:pPr marL="0" indent="0" algn="just">
              <a:buNone/>
            </a:pPr>
            <a:r>
              <a:rPr lang="tr-TR" sz="1600" spc="-15" dirty="0">
                <a:solidFill>
                  <a:srgbClr val="FF0000"/>
                </a:solidFill>
                <a:latin typeface="Calibri" panose="020F0502020204030204" pitchFamily="34" charset="0"/>
                <a:cs typeface="Calibri" panose="020F0502020204030204" pitchFamily="34" charset="0"/>
              </a:rPr>
              <a:t>ilave denetimlere </a:t>
            </a:r>
            <a:r>
              <a:rPr lang="tr-TR" sz="1600" spc="-15" dirty="0">
                <a:latin typeface="Calibri" panose="020F0502020204030204" pitchFamily="34" charset="0"/>
                <a:cs typeface="Calibri" panose="020F0502020204030204" pitchFamily="34" charset="0"/>
              </a:rPr>
              <a:t>yönelik ihtiyacı belirler ve bu değişikliklerden sonra kalite yönetim sisteminin gereklilikleri karşılamaya devam edip etmediğini doğrular. </a:t>
            </a:r>
          </a:p>
          <a:p>
            <a:pPr marL="0" indent="0" algn="just">
              <a:buNone/>
            </a:pPr>
            <a:endParaRPr lang="tr-TR" sz="1600" spc="-15" dirty="0">
              <a:latin typeface="Calibri" panose="020F0502020204030204" pitchFamily="34" charset="0"/>
              <a:cs typeface="Calibri" panose="020F0502020204030204" pitchFamily="34" charset="0"/>
            </a:endParaRPr>
          </a:p>
          <a:p>
            <a:pPr marL="0" indent="0" algn="just">
              <a:buNone/>
            </a:pPr>
            <a:r>
              <a:rPr lang="tr-TR" sz="1600" spc="-15" dirty="0">
                <a:latin typeface="Calibri" panose="020F0502020204030204" pitchFamily="34" charset="0"/>
                <a:cs typeface="Calibri" panose="020F0502020204030204" pitchFamily="34" charset="0"/>
              </a:rPr>
              <a:t>Onaylanmış kuruluş, </a:t>
            </a:r>
            <a:r>
              <a:rPr lang="tr-TR" sz="1600" spc="-15" dirty="0">
                <a:solidFill>
                  <a:srgbClr val="FF0000"/>
                </a:solidFill>
                <a:latin typeface="Calibri" panose="020F0502020204030204" pitchFamily="34" charset="0"/>
                <a:cs typeface="Calibri" panose="020F0502020204030204" pitchFamily="34" charset="0"/>
              </a:rPr>
              <a:t>değerlendirmenin sonuçlarını ve uygulanabildiği hallerde ilave denetimlerin sonuçlarını içeren kararını imalatçıya bildirir. </a:t>
            </a:r>
          </a:p>
          <a:p>
            <a:pPr marL="0" indent="0" algn="just">
              <a:buNone/>
            </a:pPr>
            <a:endParaRPr lang="tr-TR" sz="1600" spc="-15" dirty="0">
              <a:latin typeface="Calibri" panose="020F0502020204030204" pitchFamily="34" charset="0"/>
              <a:cs typeface="Calibri" panose="020F0502020204030204" pitchFamily="34" charset="0"/>
            </a:endParaRPr>
          </a:p>
          <a:p>
            <a:pPr marL="0" indent="0" algn="just">
              <a:buNone/>
            </a:pPr>
            <a:r>
              <a:rPr lang="tr-TR" sz="1600" spc="-15" dirty="0">
                <a:latin typeface="Calibri" panose="020F0502020204030204" pitchFamily="34" charset="0"/>
                <a:cs typeface="Calibri" panose="020F0502020204030204" pitchFamily="34" charset="0"/>
              </a:rPr>
              <a:t>Kalite yönetim sistemindeki veya kapsadığı cihaz çeşitliliğindeki önemli her değişikliğe ilişkin onay, </a:t>
            </a:r>
            <a:r>
              <a:rPr lang="tr-TR" sz="1600" spc="-15" dirty="0">
                <a:solidFill>
                  <a:srgbClr val="FF0000"/>
                </a:solidFill>
                <a:latin typeface="Calibri" panose="020F0502020204030204" pitchFamily="34" charset="0"/>
                <a:cs typeface="Calibri" panose="020F0502020204030204" pitchFamily="34" charset="0"/>
              </a:rPr>
              <a:t>AB kalite yönetim sistemi sertifikasına bir ek şeklinde olur.</a:t>
            </a:r>
          </a:p>
          <a:p>
            <a:endParaRPr lang="en-GB" sz="1600"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şağı Ok 1"/>
          <p:cNvSpPr/>
          <p:nvPr/>
        </p:nvSpPr>
        <p:spPr>
          <a:xfrm>
            <a:off x="3228021" y="1542674"/>
            <a:ext cx="66675" cy="342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Aşağı Ok 2"/>
          <p:cNvSpPr/>
          <p:nvPr/>
        </p:nvSpPr>
        <p:spPr>
          <a:xfrm>
            <a:off x="3238500" y="2281691"/>
            <a:ext cx="66675" cy="352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Aşağı Ok 5"/>
          <p:cNvSpPr/>
          <p:nvPr/>
        </p:nvSpPr>
        <p:spPr>
          <a:xfrm>
            <a:off x="3226118" y="3322637"/>
            <a:ext cx="45719" cy="2952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a:off x="3209352" y="4287321"/>
            <a:ext cx="45719" cy="2762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8917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Ek IX- Bölüm  1- KYS</a:t>
            </a:r>
            <a:endParaRPr sz="4000" dirty="0">
              <a:solidFill>
                <a:srgbClr val="FF0000"/>
              </a:solidFill>
              <a:latin typeface="Trebuchet MS"/>
              <a:cs typeface="Trebuchet MS"/>
            </a:endParaRPr>
          </a:p>
        </p:txBody>
      </p:sp>
      <p:sp>
        <p:nvSpPr>
          <p:cNvPr id="13" name="object 3"/>
          <p:cNvSpPr txBox="1">
            <a:spLocks noGrp="1"/>
          </p:cNvSpPr>
          <p:nvPr>
            <p:ph idx="1"/>
          </p:nvPr>
        </p:nvSpPr>
        <p:spPr>
          <a:xfrm>
            <a:off x="1311579" y="970344"/>
            <a:ext cx="9688780" cy="4771102"/>
          </a:xfrm>
          <a:prstGeom prst="rect">
            <a:avLst/>
          </a:prstGeom>
        </p:spPr>
        <p:txBody>
          <a:bodyPr vert="horz" wrap="square" lIns="0" tIns="0" rIns="0" bIns="0" rtlCol="0">
            <a:noAutofit/>
          </a:bodyPr>
          <a:lstStyle/>
          <a:p>
            <a:pPr marL="12065" indent="0">
              <a:buNone/>
              <a:tabLst>
                <a:tab pos="376555" algn="l"/>
              </a:tabLst>
            </a:pPr>
            <a:r>
              <a:rPr lang="tr-TR" spc="-15" dirty="0">
                <a:solidFill>
                  <a:schemeClr val="tx1"/>
                </a:solidFill>
                <a:latin typeface="Calibri" panose="020F0502020204030204" pitchFamily="34" charset="0"/>
                <a:cs typeface="Calibri" panose="020F0502020204030204" pitchFamily="34" charset="0"/>
              </a:rPr>
              <a:t>3. </a:t>
            </a:r>
            <a:r>
              <a:rPr lang="tr-TR" spc="-15" dirty="0">
                <a:solidFill>
                  <a:srgbClr val="FF0000"/>
                </a:solidFill>
                <a:latin typeface="Calibri" panose="020F0502020204030204" pitchFamily="34" charset="0"/>
                <a:cs typeface="Calibri" panose="020F0502020204030204" pitchFamily="34" charset="0"/>
              </a:rPr>
              <a:t>Gözetim Değerlendirmesi</a:t>
            </a:r>
          </a:p>
          <a:p>
            <a:r>
              <a:rPr lang="tr-TR" sz="1600" spc="-15" dirty="0">
                <a:solidFill>
                  <a:srgbClr val="FF0000"/>
                </a:solidFill>
                <a:latin typeface="Calibri" panose="020F0502020204030204" pitchFamily="34" charset="0"/>
                <a:cs typeface="Calibri" panose="020F0502020204030204" pitchFamily="34" charset="0"/>
              </a:rPr>
              <a:t>İmalatçı aşağıda yer alan tüm bilgileri temin etmelidir;</a:t>
            </a:r>
          </a:p>
          <a:p>
            <a:pPr lvl="1">
              <a:buFont typeface="Arial" panose="020B0604020202020204" pitchFamily="34" charset="0"/>
              <a:buChar char="•"/>
            </a:pPr>
            <a:r>
              <a:rPr lang="tr-TR" sz="1400" spc="-15" dirty="0">
                <a:latin typeface="Calibri" panose="020F0502020204030204" pitchFamily="34" charset="0"/>
                <a:cs typeface="Calibri" panose="020F0502020204030204" pitchFamily="34" charset="0"/>
              </a:rPr>
              <a:t>KYS ‘ne ilişkin dokümantasyon</a:t>
            </a:r>
          </a:p>
          <a:p>
            <a:pPr lvl="1">
              <a:buFont typeface="Arial" panose="020B0604020202020204" pitchFamily="34" charset="0"/>
              <a:buChar char="•"/>
            </a:pPr>
            <a:r>
              <a:rPr lang="tr-TR" sz="1400" spc="-15" dirty="0">
                <a:latin typeface="Calibri" panose="020F0502020204030204" pitchFamily="34" charset="0"/>
                <a:cs typeface="Calibri" panose="020F0502020204030204" pitchFamily="34" charset="0"/>
              </a:rPr>
              <a:t>Temsili cihaz örneği için PMCF planı dahil olmak üzere PMS verileri ve </a:t>
            </a:r>
            <a:r>
              <a:rPr lang="tr-TR" sz="1400" spc="-15" dirty="0" err="1">
                <a:latin typeface="Calibri" panose="020F0502020204030204" pitchFamily="34" charset="0"/>
                <a:cs typeface="Calibri" panose="020F0502020204030204" pitchFamily="34" charset="0"/>
              </a:rPr>
              <a:t>vigilance</a:t>
            </a:r>
            <a:r>
              <a:rPr lang="tr-TR" sz="1400" spc="-15" dirty="0">
                <a:latin typeface="Calibri" panose="020F0502020204030204" pitchFamily="34" charset="0"/>
                <a:cs typeface="Calibri" panose="020F0502020204030204" pitchFamily="34" charset="0"/>
              </a:rPr>
              <a:t> dokümanları</a:t>
            </a:r>
          </a:p>
          <a:p>
            <a:pPr lvl="1">
              <a:buFont typeface="Arial" panose="020B0604020202020204" pitchFamily="34" charset="0"/>
              <a:buChar char="•"/>
            </a:pPr>
            <a:r>
              <a:rPr lang="tr-TR" sz="1400" u="sng" spc="-15" dirty="0">
                <a:latin typeface="Calibri" panose="020F0502020204030204" pitchFamily="34" charset="0"/>
                <a:cs typeface="Calibri" panose="020F0502020204030204" pitchFamily="34" charset="0"/>
              </a:rPr>
              <a:t>Analizlerin, hesaplamaların, testlerin sonuçları ve </a:t>
            </a:r>
            <a:r>
              <a:rPr lang="tr-TR" sz="1400" u="sng" spc="-15" dirty="0" err="1">
                <a:latin typeface="Calibri" panose="020F0502020204030204" pitchFamily="34" charset="0"/>
                <a:cs typeface="Calibri" panose="020F0502020204030204" pitchFamily="34" charset="0"/>
              </a:rPr>
              <a:t>KYS’nin</a:t>
            </a:r>
            <a:r>
              <a:rPr lang="tr-TR" sz="1400" u="sng" spc="-15" dirty="0">
                <a:latin typeface="Calibri" panose="020F0502020204030204" pitchFamily="34" charset="0"/>
                <a:cs typeface="Calibri" panose="020F0502020204030204" pitchFamily="34" charset="0"/>
              </a:rPr>
              <a:t> tasarımla ilgili bölümünde şart koşulan verileri ve</a:t>
            </a:r>
          </a:p>
          <a:p>
            <a:pPr lvl="2">
              <a:buFont typeface="Arial" panose="020B0604020202020204" pitchFamily="34" charset="0"/>
              <a:buChar char="•"/>
            </a:pPr>
            <a:r>
              <a:rPr lang="tr-TR" sz="1200" spc="-15" dirty="0">
                <a:latin typeface="Calibri" panose="020F0502020204030204" pitchFamily="34" charset="0"/>
                <a:cs typeface="Calibri" panose="020F0502020204030204" pitchFamily="34" charset="0"/>
              </a:rPr>
              <a:t>Risk yönetimi                                                   EN ISO 14971 ‘e uygun</a:t>
            </a:r>
          </a:p>
          <a:p>
            <a:pPr lvl="1">
              <a:buFont typeface="Arial" panose="020B0604020202020204" pitchFamily="34" charset="0"/>
              <a:buChar char="•"/>
            </a:pPr>
            <a:r>
              <a:rPr lang="tr-TR" sz="1400" spc="-15" dirty="0">
                <a:latin typeface="Calibri" panose="020F0502020204030204" pitchFamily="34" charset="0"/>
                <a:cs typeface="Calibri" panose="020F0502020204030204" pitchFamily="34" charset="0"/>
              </a:rPr>
              <a:t>kalite kontrol raporları ve test verileri, kalibrasyon verileri ve ilgili personelin yetkinliklerine ilişkin kayıtlar gibi, kalite yönetim sisteminin imalat ile ilgili bölümünde şart koşulan verileri.</a:t>
            </a:r>
          </a:p>
          <a:p>
            <a:endParaRPr lang="en-GB" sz="1600"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ağ Ok 1"/>
          <p:cNvSpPr/>
          <p:nvPr/>
        </p:nvSpPr>
        <p:spPr>
          <a:xfrm>
            <a:off x="3387471" y="2809304"/>
            <a:ext cx="1403985" cy="1587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Yuvarlatılmış Dikdörtgen 2"/>
          <p:cNvSpPr/>
          <p:nvPr/>
        </p:nvSpPr>
        <p:spPr>
          <a:xfrm>
            <a:off x="523874" y="3790949"/>
            <a:ext cx="4476750" cy="27733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az 12 ayda bir imalatçının ve gerektiğinde </a:t>
            </a:r>
            <a:r>
              <a:rPr lang="tr-TR" dirty="0" err="1"/>
              <a:t>tedarikçisilerinin</a:t>
            </a:r>
            <a:r>
              <a:rPr lang="tr-TR" dirty="0"/>
              <a:t> yerinde denetimini yapmalıdır. Gerektiğinde kalite yönetim sisteminin düzgün bir şekilde işlediğini kontrol etmek için testler yapar. Sonunda gözetim raporu ve test raporlarını üreticiye bildirir.</a:t>
            </a:r>
          </a:p>
        </p:txBody>
      </p:sp>
      <p:sp>
        <p:nvSpPr>
          <p:cNvPr id="6" name="Yuvarlatılmış Dikdörtgen 5"/>
          <p:cNvSpPr/>
          <p:nvPr/>
        </p:nvSpPr>
        <p:spPr>
          <a:xfrm>
            <a:off x="7715249" y="3867360"/>
            <a:ext cx="4476750" cy="25717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 Asgari her 5 senede bir  yerinde habersiz denetim gerçekleştirir. Habersiz yerinde denetimler kapsamında, onaylanmış kuruluş, imal edilen cihazın teknik dokümantasyona uygun olduğunu doğrulamak için, üretilen cihazların yeterli miktarda numunesini ya da imalat süreçlerinden alınan yeterli miktarda numuneyi ya da piyasadan alınan numuneyi test eder.</a:t>
            </a:r>
          </a:p>
        </p:txBody>
      </p:sp>
      <p:sp>
        <p:nvSpPr>
          <p:cNvPr id="7" name="Sol Sağ Ok 6"/>
          <p:cNvSpPr/>
          <p:nvPr/>
        </p:nvSpPr>
        <p:spPr>
          <a:xfrm>
            <a:off x="4953000" y="5057775"/>
            <a:ext cx="2762249" cy="68367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OK sorumlulukları</a:t>
            </a:r>
          </a:p>
        </p:txBody>
      </p:sp>
    </p:spTree>
    <p:extLst>
      <p:ext uri="{BB962C8B-B14F-4D97-AF65-F5344CB8AC3E}">
        <p14:creationId xmlns:p14="http://schemas.microsoft.com/office/powerpoint/2010/main" val="4191828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theme/theme1.xml><?xml version="1.0" encoding="utf-8"?>
<a:theme xmlns:a="http://schemas.openxmlformats.org/drawingml/2006/main" name="Yüzeyler">
  <a:themeElements>
    <a:clrScheme name="Özel 5">
      <a:dk1>
        <a:srgbClr val="000000"/>
      </a:dk1>
      <a:lt1>
        <a:sysClr val="window" lastClr="FFFFFF"/>
      </a:lt1>
      <a:dk2>
        <a:srgbClr val="BF0000"/>
      </a:dk2>
      <a:lt2>
        <a:srgbClr val="BF0000"/>
      </a:lt2>
      <a:accent1>
        <a:srgbClr val="BF0000"/>
      </a:accent1>
      <a:accent2>
        <a:srgbClr val="FF0000"/>
      </a:accent2>
      <a:accent3>
        <a:srgbClr val="FF0000"/>
      </a:accent3>
      <a:accent4>
        <a:srgbClr val="FF0000"/>
      </a:accent4>
      <a:accent5>
        <a:srgbClr val="CC9900"/>
      </a:accent5>
      <a:accent6>
        <a:srgbClr val="B22600"/>
      </a:accent6>
      <a:hlink>
        <a:srgbClr val="CC9900"/>
      </a:hlink>
      <a:folHlink>
        <a:srgbClr val="666699"/>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20122</TotalTime>
  <Words>3442</Words>
  <Application>Microsoft Office PowerPoint</Application>
  <PresentationFormat>Geniş ekran</PresentationFormat>
  <Paragraphs>257</Paragraphs>
  <Slides>27</Slides>
  <Notes>8</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27</vt:i4>
      </vt:variant>
    </vt:vector>
  </HeadingPairs>
  <TitlesOfParts>
    <vt:vector size="35" baseType="lpstr">
      <vt:lpstr>Arial</vt:lpstr>
      <vt:lpstr>Calibri</vt:lpstr>
      <vt:lpstr>Trebuchet MS</vt:lpstr>
      <vt:lpstr>Trebuchet MS Bold</vt:lpstr>
      <vt:lpstr>Urdu Typesetting</vt:lpstr>
      <vt:lpstr>Wingdings</vt:lpstr>
      <vt:lpstr>Wingdings 3</vt:lpstr>
      <vt:lpstr>Yüzeyler</vt:lpstr>
      <vt:lpstr>    TIBBİ CİHAZ REGÜLASYONU  (2017/745/EC)  ANNEX IX – KALİTE YÖNETİM SİSTEMİNE VE TEKNİK DOKÜMANTASYONUN DEĞERLENDİRİLMESİNE DAYALI UYGUNLUK DEĞERLENDİRMESİ </vt:lpstr>
      <vt:lpstr>KAPSAM</vt:lpstr>
      <vt:lpstr>Ek IX- Bölüm  1- KYS</vt:lpstr>
      <vt:lpstr>Ek IX- Bölüm  1- KYS</vt:lpstr>
      <vt:lpstr>Ek IX- Bölüm  1- KYS</vt:lpstr>
      <vt:lpstr>Ek IX- Bölüm  1- KYS</vt:lpstr>
      <vt:lpstr>Ek IX- Bölüm  1- KYS</vt:lpstr>
      <vt:lpstr>Ek IX- Bölüm  1- KYS</vt:lpstr>
      <vt:lpstr>Ek IX- Bölüm  1- KYS</vt:lpstr>
      <vt:lpstr>Ek IX- Bölüm  1- KYS</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2- Teknik Dokümantasyon</vt:lpstr>
      <vt:lpstr>Ek IX- Bölüm  3- İdari Hükümler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ISO 13485:2012 RISK MANAGEMENT OF MEDICAL DEVICES</dc:title>
  <dc:creator>Zeynep Füsun DENLİ</dc:creator>
  <cp:lastModifiedBy>PELİN BİCER</cp:lastModifiedBy>
  <cp:revision>944</cp:revision>
  <dcterms:created xsi:type="dcterms:W3CDTF">2014-07-15T13:18:42Z</dcterms:created>
  <dcterms:modified xsi:type="dcterms:W3CDTF">2022-10-20T08:21:13Z</dcterms:modified>
</cp:coreProperties>
</file>